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3"/>
  </p:notesMasterIdLst>
  <p:sldIdLst>
    <p:sldId id="464" r:id="rId2"/>
    <p:sldId id="463" r:id="rId3"/>
    <p:sldId id="452" r:id="rId4"/>
    <p:sldId id="395" r:id="rId5"/>
    <p:sldId id="396" r:id="rId6"/>
    <p:sldId id="417" r:id="rId7"/>
    <p:sldId id="418" r:id="rId8"/>
    <p:sldId id="447" r:id="rId9"/>
    <p:sldId id="415" r:id="rId10"/>
    <p:sldId id="416" r:id="rId11"/>
    <p:sldId id="414" r:id="rId12"/>
    <p:sldId id="413" r:id="rId13"/>
    <p:sldId id="410" r:id="rId14"/>
    <p:sldId id="399" r:id="rId15"/>
    <p:sldId id="400" r:id="rId16"/>
    <p:sldId id="411" r:id="rId17"/>
    <p:sldId id="401" r:id="rId18"/>
    <p:sldId id="402" r:id="rId19"/>
    <p:sldId id="403" r:id="rId20"/>
    <p:sldId id="412" r:id="rId21"/>
    <p:sldId id="404" r:id="rId22"/>
    <p:sldId id="405" r:id="rId23"/>
    <p:sldId id="406" r:id="rId24"/>
    <p:sldId id="407" r:id="rId25"/>
    <p:sldId id="449" r:id="rId26"/>
    <p:sldId id="459" r:id="rId27"/>
    <p:sldId id="460" r:id="rId28"/>
    <p:sldId id="408" r:id="rId29"/>
    <p:sldId id="461" r:id="rId30"/>
    <p:sldId id="409" r:id="rId31"/>
    <p:sldId id="457" r:id="rId32"/>
    <p:sldId id="429" r:id="rId33"/>
    <p:sldId id="443" r:id="rId34"/>
    <p:sldId id="431" r:id="rId35"/>
    <p:sldId id="432" r:id="rId36"/>
    <p:sldId id="433" r:id="rId37"/>
    <p:sldId id="458" r:id="rId38"/>
    <p:sldId id="434" r:id="rId39"/>
    <p:sldId id="435" r:id="rId40"/>
    <p:sldId id="436" r:id="rId41"/>
    <p:sldId id="437" r:id="rId42"/>
    <p:sldId id="439" r:id="rId43"/>
    <p:sldId id="441" r:id="rId44"/>
    <p:sldId id="446" r:id="rId45"/>
    <p:sldId id="422" r:id="rId46"/>
    <p:sldId id="450" r:id="rId47"/>
    <p:sldId id="472" r:id="rId48"/>
    <p:sldId id="471" r:id="rId49"/>
    <p:sldId id="476" r:id="rId50"/>
    <p:sldId id="442" r:id="rId51"/>
    <p:sldId id="473" r:id="rId52"/>
    <p:sldId id="474" r:id="rId53"/>
    <p:sldId id="467" r:id="rId54"/>
    <p:sldId id="468" r:id="rId55"/>
    <p:sldId id="469" r:id="rId56"/>
    <p:sldId id="470" r:id="rId57"/>
    <p:sldId id="445" r:id="rId58"/>
    <p:sldId id="456" r:id="rId59"/>
    <p:sldId id="466" r:id="rId60"/>
    <p:sldId id="465" r:id="rId61"/>
    <p:sldId id="425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Sailaxmi Gandhi" initials="DSG" lastIdx="8" clrIdx="0">
    <p:extLst>
      <p:ext uri="{19B8F6BF-5375-455C-9EA6-DF929625EA0E}">
        <p15:presenceInfo xmlns:p15="http://schemas.microsoft.com/office/powerpoint/2012/main" xmlns="" userId="08abfcaa6ceeb9a0" providerId="Windows Live"/>
      </p:ext>
    </p:extLst>
  </p:cmAuthor>
  <p:cmAuthor id="2" name="jesiselwyn" initials="j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 autoAdjust="0"/>
    <p:restoredTop sz="67782" autoAdjust="0"/>
  </p:normalViewPr>
  <p:slideViewPr>
    <p:cSldViewPr>
      <p:cViewPr>
        <p:scale>
          <a:sx n="66" d="100"/>
          <a:sy n="66" d="100"/>
        </p:scale>
        <p:origin x="-148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574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871F5-1137-473C-8187-FCE338503845}" type="doc">
      <dgm:prSet loTypeId="urn:microsoft.com/office/officeart/2005/8/layout/radial5#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6E3712C-8871-4DB8-A83B-6D966F21BB59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4400" dirty="0"/>
            <a:t>NURSE </a:t>
          </a:r>
          <a:endParaRPr lang="en-IN" sz="4400" dirty="0"/>
        </a:p>
      </dgm:t>
    </dgm:pt>
    <dgm:pt modelId="{828E66E5-656F-434C-9D27-63B3F663DE1A}" type="parTrans" cxnId="{66B3EC33-81CD-4118-8515-7CEF1484A54F}">
      <dgm:prSet/>
      <dgm:spPr/>
      <dgm:t>
        <a:bodyPr/>
        <a:lstStyle/>
        <a:p>
          <a:endParaRPr lang="en-IN"/>
        </a:p>
      </dgm:t>
    </dgm:pt>
    <dgm:pt modelId="{475AB3F5-9F3D-44DF-8818-5C46ADD714F1}" type="sibTrans" cxnId="{66B3EC33-81CD-4118-8515-7CEF1484A54F}">
      <dgm:prSet/>
      <dgm:spPr/>
      <dgm:t>
        <a:bodyPr/>
        <a:lstStyle/>
        <a:p>
          <a:endParaRPr lang="en-IN"/>
        </a:p>
      </dgm:t>
    </dgm:pt>
    <dgm:pt modelId="{0CFC9809-CC23-436C-9230-2018303897D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2800" dirty="0"/>
            <a:t>Doctors </a:t>
          </a:r>
          <a:endParaRPr lang="en-IN" sz="2800" dirty="0"/>
        </a:p>
      </dgm:t>
    </dgm:pt>
    <dgm:pt modelId="{881AEC3A-E382-4BB8-A222-35731149E69C}" type="parTrans" cxnId="{6C933BD3-3C00-485A-8F89-86CD5708562E}">
      <dgm:prSet/>
      <dgm:spPr>
        <a:solidFill>
          <a:schemeClr val="tx1"/>
        </a:solidFill>
      </dgm:spPr>
      <dgm:t>
        <a:bodyPr/>
        <a:lstStyle/>
        <a:p>
          <a:endParaRPr lang="en-IN">
            <a:solidFill>
              <a:schemeClr val="tx1"/>
            </a:solidFill>
          </a:endParaRPr>
        </a:p>
      </dgm:t>
    </dgm:pt>
    <dgm:pt modelId="{598EC32C-7EA3-46FA-8F79-FB74CCD77960}" type="sibTrans" cxnId="{6C933BD3-3C00-485A-8F89-86CD5708562E}">
      <dgm:prSet/>
      <dgm:spPr/>
      <dgm:t>
        <a:bodyPr/>
        <a:lstStyle/>
        <a:p>
          <a:endParaRPr lang="en-IN"/>
        </a:p>
      </dgm:t>
    </dgm:pt>
    <dgm:pt modelId="{3B8018BB-E993-4FD2-BF04-E912957F0423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Patient </a:t>
          </a:r>
          <a:endParaRPr lang="en-IN" sz="2800" dirty="0">
            <a:solidFill>
              <a:schemeClr val="bg1"/>
            </a:solidFill>
          </a:endParaRPr>
        </a:p>
      </dgm:t>
    </dgm:pt>
    <dgm:pt modelId="{F4951A6E-3885-428E-ACB8-61BFF5D758F5}" type="parTrans" cxnId="{757021C5-DB04-49A9-BABB-003123E7F1D6}">
      <dgm:prSet/>
      <dgm:spPr>
        <a:solidFill>
          <a:schemeClr val="tx1"/>
        </a:solidFill>
      </dgm:spPr>
      <dgm:t>
        <a:bodyPr/>
        <a:lstStyle/>
        <a:p>
          <a:endParaRPr lang="en-IN"/>
        </a:p>
      </dgm:t>
    </dgm:pt>
    <dgm:pt modelId="{560246BC-32DF-4347-8BCB-219FE1A42C57}" type="sibTrans" cxnId="{757021C5-DB04-49A9-BABB-003123E7F1D6}">
      <dgm:prSet/>
      <dgm:spPr/>
      <dgm:t>
        <a:bodyPr/>
        <a:lstStyle/>
        <a:p>
          <a:endParaRPr lang="en-IN"/>
        </a:p>
      </dgm:t>
    </dgm:pt>
    <dgm:pt modelId="{20861412-CB6B-4059-BD21-607C9D723FE3}">
      <dgm:prSet phldrT="[Text]" custT="1"/>
      <dgm:spPr/>
      <dgm:t>
        <a:bodyPr/>
        <a:lstStyle/>
        <a:p>
          <a:r>
            <a:rPr lang="en-US" sz="2800" dirty="0"/>
            <a:t>Relative/ family members </a:t>
          </a:r>
          <a:endParaRPr lang="en-IN" sz="2800" dirty="0"/>
        </a:p>
      </dgm:t>
    </dgm:pt>
    <dgm:pt modelId="{2D798350-F3B3-4194-B026-1B623D4CCB1F}" type="parTrans" cxnId="{3DC5AE8A-BA0A-4A70-846A-F4BE65F9BA23}">
      <dgm:prSet/>
      <dgm:spPr>
        <a:solidFill>
          <a:schemeClr val="tx1"/>
        </a:solidFill>
      </dgm:spPr>
      <dgm:t>
        <a:bodyPr/>
        <a:lstStyle/>
        <a:p>
          <a:endParaRPr lang="en-IN"/>
        </a:p>
      </dgm:t>
    </dgm:pt>
    <dgm:pt modelId="{28F32A1D-E952-4BD0-A708-FB1852C5621D}" type="sibTrans" cxnId="{3DC5AE8A-BA0A-4A70-846A-F4BE65F9BA23}">
      <dgm:prSet/>
      <dgm:spPr/>
      <dgm:t>
        <a:bodyPr/>
        <a:lstStyle/>
        <a:p>
          <a:endParaRPr lang="en-IN"/>
        </a:p>
      </dgm:t>
    </dgm:pt>
    <dgm:pt modelId="{FA5D1713-0239-400E-8533-6DCD24986D03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en-US" sz="2000" dirty="0"/>
            <a:t>Health care professionals </a:t>
          </a:r>
          <a:endParaRPr lang="en-IN" sz="2000" dirty="0"/>
        </a:p>
      </dgm:t>
    </dgm:pt>
    <dgm:pt modelId="{B32E554D-2247-4A5F-944E-B3F0738692C7}" type="parTrans" cxnId="{9F6A93B5-A792-4B96-B745-19C743FBB06B}">
      <dgm:prSet/>
      <dgm:spPr>
        <a:solidFill>
          <a:schemeClr val="tx1"/>
        </a:solidFill>
      </dgm:spPr>
      <dgm:t>
        <a:bodyPr/>
        <a:lstStyle/>
        <a:p>
          <a:endParaRPr lang="en-IN"/>
        </a:p>
      </dgm:t>
    </dgm:pt>
    <dgm:pt modelId="{58C51B72-3CB4-4633-BADF-4F6CB085D39E}" type="sibTrans" cxnId="{9F6A93B5-A792-4B96-B745-19C743FBB06B}">
      <dgm:prSet/>
      <dgm:spPr/>
      <dgm:t>
        <a:bodyPr/>
        <a:lstStyle/>
        <a:p>
          <a:endParaRPr lang="en-IN"/>
        </a:p>
      </dgm:t>
    </dgm:pt>
    <dgm:pt modelId="{4F771CAD-54B6-4FDF-8FC4-88F0B2644684}" type="pres">
      <dgm:prSet presAssocID="{93D871F5-1137-473C-8187-FCE33850384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D885A5F3-B724-4659-9DFB-2CBC25180429}" type="pres">
      <dgm:prSet presAssocID="{66E3712C-8871-4DB8-A83B-6D966F21BB59}" presName="centerShape" presStyleLbl="node0" presStyleIdx="0" presStyleCnt="1" custScaleX="177580"/>
      <dgm:spPr/>
      <dgm:t>
        <a:bodyPr/>
        <a:lstStyle/>
        <a:p>
          <a:endParaRPr lang="en-IN"/>
        </a:p>
      </dgm:t>
    </dgm:pt>
    <dgm:pt modelId="{A29C8322-7B43-4E56-8505-5A6D17DB1BE1}" type="pres">
      <dgm:prSet presAssocID="{881AEC3A-E382-4BB8-A222-35731149E69C}" presName="parTrans" presStyleLbl="sibTrans2D1" presStyleIdx="0" presStyleCnt="4"/>
      <dgm:spPr/>
      <dgm:t>
        <a:bodyPr/>
        <a:lstStyle/>
        <a:p>
          <a:endParaRPr lang="en-IN"/>
        </a:p>
      </dgm:t>
    </dgm:pt>
    <dgm:pt modelId="{485B441A-FBEC-42C0-B941-C13C408249E5}" type="pres">
      <dgm:prSet presAssocID="{881AEC3A-E382-4BB8-A222-35731149E69C}" presName="connectorText" presStyleLbl="sibTrans2D1" presStyleIdx="0" presStyleCnt="4"/>
      <dgm:spPr/>
      <dgm:t>
        <a:bodyPr/>
        <a:lstStyle/>
        <a:p>
          <a:endParaRPr lang="en-IN"/>
        </a:p>
      </dgm:t>
    </dgm:pt>
    <dgm:pt modelId="{B425AC4F-9488-4999-AA99-59656BC1FB18}" type="pres">
      <dgm:prSet presAssocID="{0CFC9809-CC23-436C-9230-2018303897D5}" presName="node" presStyleLbl="node1" presStyleIdx="0" presStyleCnt="4" custScaleX="1349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363AC7F-58A4-4591-8C16-BD7A42C62643}" type="pres">
      <dgm:prSet presAssocID="{F4951A6E-3885-428E-ACB8-61BFF5D758F5}" presName="parTrans" presStyleLbl="sibTrans2D1" presStyleIdx="1" presStyleCnt="4" custLinFactNeighborX="1450" custLinFactNeighborY="5656"/>
      <dgm:spPr/>
      <dgm:t>
        <a:bodyPr/>
        <a:lstStyle/>
        <a:p>
          <a:endParaRPr lang="en-IN"/>
        </a:p>
      </dgm:t>
    </dgm:pt>
    <dgm:pt modelId="{38B67783-2EEF-4942-BA6B-C4586AC7818E}" type="pres">
      <dgm:prSet presAssocID="{F4951A6E-3885-428E-ACB8-61BFF5D758F5}" presName="connectorText" presStyleLbl="sibTrans2D1" presStyleIdx="1" presStyleCnt="4"/>
      <dgm:spPr/>
      <dgm:t>
        <a:bodyPr/>
        <a:lstStyle/>
        <a:p>
          <a:endParaRPr lang="en-IN"/>
        </a:p>
      </dgm:t>
    </dgm:pt>
    <dgm:pt modelId="{3FE66D30-0FD9-41F9-8C9F-33AC6C4BCA76}" type="pres">
      <dgm:prSet presAssocID="{3B8018BB-E993-4FD2-BF04-E912957F0423}" presName="node" presStyleLbl="node1" presStyleIdx="1" presStyleCnt="4" custScaleX="131257" custScaleY="99999" custRadScaleRad="143465" custRadScaleInc="-361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C21DD2C-0C84-4F2F-966D-ED729574057B}" type="pres">
      <dgm:prSet presAssocID="{2D798350-F3B3-4194-B026-1B623D4CCB1F}" presName="parTrans" presStyleLbl="sibTrans2D1" presStyleIdx="2" presStyleCnt="4"/>
      <dgm:spPr/>
      <dgm:t>
        <a:bodyPr/>
        <a:lstStyle/>
        <a:p>
          <a:endParaRPr lang="en-IN"/>
        </a:p>
      </dgm:t>
    </dgm:pt>
    <dgm:pt modelId="{94632BCD-326A-4A4C-81BC-40E7329265A3}" type="pres">
      <dgm:prSet presAssocID="{2D798350-F3B3-4194-B026-1B623D4CCB1F}" presName="connectorText" presStyleLbl="sibTrans2D1" presStyleIdx="2" presStyleCnt="4"/>
      <dgm:spPr/>
      <dgm:t>
        <a:bodyPr/>
        <a:lstStyle/>
        <a:p>
          <a:endParaRPr lang="en-IN"/>
        </a:p>
      </dgm:t>
    </dgm:pt>
    <dgm:pt modelId="{B91E0B53-292F-4125-B92C-312C843B30FE}" type="pres">
      <dgm:prSet presAssocID="{20861412-CB6B-4059-BD21-607C9D723FE3}" presName="node" presStyleLbl="node1" presStyleIdx="2" presStyleCnt="4" custScaleX="250934" custRadScaleRad="99334" custRadScaleInc="-237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3B86E39-F720-4B17-8591-6E49EA41EC1E}" type="pres">
      <dgm:prSet presAssocID="{B32E554D-2247-4A5F-944E-B3F0738692C7}" presName="parTrans" presStyleLbl="sibTrans2D1" presStyleIdx="3" presStyleCnt="4" custScaleX="190702"/>
      <dgm:spPr/>
      <dgm:t>
        <a:bodyPr/>
        <a:lstStyle/>
        <a:p>
          <a:endParaRPr lang="en-IN"/>
        </a:p>
      </dgm:t>
    </dgm:pt>
    <dgm:pt modelId="{336E3C20-10FD-478E-89EC-7176732E4274}" type="pres">
      <dgm:prSet presAssocID="{B32E554D-2247-4A5F-944E-B3F0738692C7}" presName="connectorText" presStyleLbl="sibTrans2D1" presStyleIdx="3" presStyleCnt="4"/>
      <dgm:spPr/>
      <dgm:t>
        <a:bodyPr/>
        <a:lstStyle/>
        <a:p>
          <a:endParaRPr lang="en-IN"/>
        </a:p>
      </dgm:t>
    </dgm:pt>
    <dgm:pt modelId="{A48A624A-13CF-42C3-9259-C069FE86CD00}" type="pres">
      <dgm:prSet presAssocID="{FA5D1713-0239-400E-8533-6DCD24986D03}" presName="node" presStyleLbl="node1" presStyleIdx="3" presStyleCnt="4" custScaleX="167945" custRadScaleRad="139196" custRadScaleInc="-234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62672C21-2BDF-43A5-8199-83139027F667}" type="presOf" srcId="{66E3712C-8871-4DB8-A83B-6D966F21BB59}" destId="{D885A5F3-B724-4659-9DFB-2CBC25180429}" srcOrd="0" destOrd="0" presId="urn:microsoft.com/office/officeart/2005/8/layout/radial5#1"/>
    <dgm:cxn modelId="{3DC5AE8A-BA0A-4A70-846A-F4BE65F9BA23}" srcId="{66E3712C-8871-4DB8-A83B-6D966F21BB59}" destId="{20861412-CB6B-4059-BD21-607C9D723FE3}" srcOrd="2" destOrd="0" parTransId="{2D798350-F3B3-4194-B026-1B623D4CCB1F}" sibTransId="{28F32A1D-E952-4BD0-A708-FB1852C5621D}"/>
    <dgm:cxn modelId="{09F2A223-E279-48ED-9983-BAFF57B93C4B}" type="presOf" srcId="{0CFC9809-CC23-436C-9230-2018303897D5}" destId="{B425AC4F-9488-4999-AA99-59656BC1FB18}" srcOrd="0" destOrd="0" presId="urn:microsoft.com/office/officeart/2005/8/layout/radial5#1"/>
    <dgm:cxn modelId="{66B3EC33-81CD-4118-8515-7CEF1484A54F}" srcId="{93D871F5-1137-473C-8187-FCE338503845}" destId="{66E3712C-8871-4DB8-A83B-6D966F21BB59}" srcOrd="0" destOrd="0" parTransId="{828E66E5-656F-434C-9D27-63B3F663DE1A}" sibTransId="{475AB3F5-9F3D-44DF-8818-5C46ADD714F1}"/>
    <dgm:cxn modelId="{6C933BD3-3C00-485A-8F89-86CD5708562E}" srcId="{66E3712C-8871-4DB8-A83B-6D966F21BB59}" destId="{0CFC9809-CC23-436C-9230-2018303897D5}" srcOrd="0" destOrd="0" parTransId="{881AEC3A-E382-4BB8-A222-35731149E69C}" sibTransId="{598EC32C-7EA3-46FA-8F79-FB74CCD77960}"/>
    <dgm:cxn modelId="{35B4D5E4-EB55-4B3D-A2BE-0C6BC1405E37}" type="presOf" srcId="{2D798350-F3B3-4194-B026-1B623D4CCB1F}" destId="{94632BCD-326A-4A4C-81BC-40E7329265A3}" srcOrd="1" destOrd="0" presId="urn:microsoft.com/office/officeart/2005/8/layout/radial5#1"/>
    <dgm:cxn modelId="{6B080170-6BB9-4283-890B-9AE03FD03889}" type="presOf" srcId="{881AEC3A-E382-4BB8-A222-35731149E69C}" destId="{485B441A-FBEC-42C0-B941-C13C408249E5}" srcOrd="1" destOrd="0" presId="urn:microsoft.com/office/officeart/2005/8/layout/radial5#1"/>
    <dgm:cxn modelId="{F1EC00E9-0073-48E3-AE55-B27F9723EE66}" type="presOf" srcId="{93D871F5-1137-473C-8187-FCE338503845}" destId="{4F771CAD-54B6-4FDF-8FC4-88F0B2644684}" srcOrd="0" destOrd="0" presId="urn:microsoft.com/office/officeart/2005/8/layout/radial5#1"/>
    <dgm:cxn modelId="{2D2AD0C0-3534-447D-803D-076311775198}" type="presOf" srcId="{2D798350-F3B3-4194-B026-1B623D4CCB1F}" destId="{9C21DD2C-0C84-4F2F-966D-ED729574057B}" srcOrd="0" destOrd="0" presId="urn:microsoft.com/office/officeart/2005/8/layout/radial5#1"/>
    <dgm:cxn modelId="{173CF5B4-4FFB-4A66-87D4-684BA6B2E7BA}" type="presOf" srcId="{20861412-CB6B-4059-BD21-607C9D723FE3}" destId="{B91E0B53-292F-4125-B92C-312C843B30FE}" srcOrd="0" destOrd="0" presId="urn:microsoft.com/office/officeart/2005/8/layout/radial5#1"/>
    <dgm:cxn modelId="{8D33F2A8-8169-4876-BD51-A3E7DD225DA4}" type="presOf" srcId="{3B8018BB-E993-4FD2-BF04-E912957F0423}" destId="{3FE66D30-0FD9-41F9-8C9F-33AC6C4BCA76}" srcOrd="0" destOrd="0" presId="urn:microsoft.com/office/officeart/2005/8/layout/radial5#1"/>
    <dgm:cxn modelId="{771F384B-46CB-4DC1-82E1-97403DE5509D}" type="presOf" srcId="{B32E554D-2247-4A5F-944E-B3F0738692C7}" destId="{33B86E39-F720-4B17-8591-6E49EA41EC1E}" srcOrd="0" destOrd="0" presId="urn:microsoft.com/office/officeart/2005/8/layout/radial5#1"/>
    <dgm:cxn modelId="{7125FDBB-8F6E-4F93-8ACF-78471C66231C}" type="presOf" srcId="{F4951A6E-3885-428E-ACB8-61BFF5D758F5}" destId="{0363AC7F-58A4-4591-8C16-BD7A42C62643}" srcOrd="0" destOrd="0" presId="urn:microsoft.com/office/officeart/2005/8/layout/radial5#1"/>
    <dgm:cxn modelId="{757021C5-DB04-49A9-BABB-003123E7F1D6}" srcId="{66E3712C-8871-4DB8-A83B-6D966F21BB59}" destId="{3B8018BB-E993-4FD2-BF04-E912957F0423}" srcOrd="1" destOrd="0" parTransId="{F4951A6E-3885-428E-ACB8-61BFF5D758F5}" sibTransId="{560246BC-32DF-4347-8BCB-219FE1A42C57}"/>
    <dgm:cxn modelId="{30D392C2-4E3A-46DA-A830-A9474B024BAA}" type="presOf" srcId="{F4951A6E-3885-428E-ACB8-61BFF5D758F5}" destId="{38B67783-2EEF-4942-BA6B-C4586AC7818E}" srcOrd="1" destOrd="0" presId="urn:microsoft.com/office/officeart/2005/8/layout/radial5#1"/>
    <dgm:cxn modelId="{4AFC2EA4-9830-4162-9525-2CE425CB3A39}" type="presOf" srcId="{881AEC3A-E382-4BB8-A222-35731149E69C}" destId="{A29C8322-7B43-4E56-8505-5A6D17DB1BE1}" srcOrd="0" destOrd="0" presId="urn:microsoft.com/office/officeart/2005/8/layout/radial5#1"/>
    <dgm:cxn modelId="{9F6A93B5-A792-4B96-B745-19C743FBB06B}" srcId="{66E3712C-8871-4DB8-A83B-6D966F21BB59}" destId="{FA5D1713-0239-400E-8533-6DCD24986D03}" srcOrd="3" destOrd="0" parTransId="{B32E554D-2247-4A5F-944E-B3F0738692C7}" sibTransId="{58C51B72-3CB4-4633-BADF-4F6CB085D39E}"/>
    <dgm:cxn modelId="{AB5EC38A-EE4B-45AD-9CAC-26FFF7A4D714}" type="presOf" srcId="{FA5D1713-0239-400E-8533-6DCD24986D03}" destId="{A48A624A-13CF-42C3-9259-C069FE86CD00}" srcOrd="0" destOrd="0" presId="urn:microsoft.com/office/officeart/2005/8/layout/radial5#1"/>
    <dgm:cxn modelId="{27E14D07-4417-4509-A6B4-A10A6E9F5CDD}" type="presOf" srcId="{B32E554D-2247-4A5F-944E-B3F0738692C7}" destId="{336E3C20-10FD-478E-89EC-7176732E4274}" srcOrd="1" destOrd="0" presId="urn:microsoft.com/office/officeart/2005/8/layout/radial5#1"/>
    <dgm:cxn modelId="{F18CED35-3D59-41B8-80C4-DD2007A8792D}" type="presParOf" srcId="{4F771CAD-54B6-4FDF-8FC4-88F0B2644684}" destId="{D885A5F3-B724-4659-9DFB-2CBC25180429}" srcOrd="0" destOrd="0" presId="urn:microsoft.com/office/officeart/2005/8/layout/radial5#1"/>
    <dgm:cxn modelId="{B727ABB8-AF2B-41DD-9134-03D475EADECA}" type="presParOf" srcId="{4F771CAD-54B6-4FDF-8FC4-88F0B2644684}" destId="{A29C8322-7B43-4E56-8505-5A6D17DB1BE1}" srcOrd="1" destOrd="0" presId="urn:microsoft.com/office/officeart/2005/8/layout/radial5#1"/>
    <dgm:cxn modelId="{178998B1-6C9F-4D30-9218-3E74E1F31C24}" type="presParOf" srcId="{A29C8322-7B43-4E56-8505-5A6D17DB1BE1}" destId="{485B441A-FBEC-42C0-B941-C13C408249E5}" srcOrd="0" destOrd="0" presId="urn:microsoft.com/office/officeart/2005/8/layout/radial5#1"/>
    <dgm:cxn modelId="{278B8387-549C-4185-AA5E-F68A656C8D6D}" type="presParOf" srcId="{4F771CAD-54B6-4FDF-8FC4-88F0B2644684}" destId="{B425AC4F-9488-4999-AA99-59656BC1FB18}" srcOrd="2" destOrd="0" presId="urn:microsoft.com/office/officeart/2005/8/layout/radial5#1"/>
    <dgm:cxn modelId="{80A5651B-CAF9-45C7-9BD5-693AFD465D61}" type="presParOf" srcId="{4F771CAD-54B6-4FDF-8FC4-88F0B2644684}" destId="{0363AC7F-58A4-4591-8C16-BD7A42C62643}" srcOrd="3" destOrd="0" presId="urn:microsoft.com/office/officeart/2005/8/layout/radial5#1"/>
    <dgm:cxn modelId="{C3AC2015-06EA-4EF1-924A-2FF4E96F6F22}" type="presParOf" srcId="{0363AC7F-58A4-4591-8C16-BD7A42C62643}" destId="{38B67783-2EEF-4942-BA6B-C4586AC7818E}" srcOrd="0" destOrd="0" presId="urn:microsoft.com/office/officeart/2005/8/layout/radial5#1"/>
    <dgm:cxn modelId="{42F89C5F-C645-4400-85E7-A27B015D9D2E}" type="presParOf" srcId="{4F771CAD-54B6-4FDF-8FC4-88F0B2644684}" destId="{3FE66D30-0FD9-41F9-8C9F-33AC6C4BCA76}" srcOrd="4" destOrd="0" presId="urn:microsoft.com/office/officeart/2005/8/layout/radial5#1"/>
    <dgm:cxn modelId="{CF36AEA8-6E1B-4BDF-BF31-652063359984}" type="presParOf" srcId="{4F771CAD-54B6-4FDF-8FC4-88F0B2644684}" destId="{9C21DD2C-0C84-4F2F-966D-ED729574057B}" srcOrd="5" destOrd="0" presId="urn:microsoft.com/office/officeart/2005/8/layout/radial5#1"/>
    <dgm:cxn modelId="{9A1E23AB-BF23-452C-816D-3BC3434CE410}" type="presParOf" srcId="{9C21DD2C-0C84-4F2F-966D-ED729574057B}" destId="{94632BCD-326A-4A4C-81BC-40E7329265A3}" srcOrd="0" destOrd="0" presId="urn:microsoft.com/office/officeart/2005/8/layout/radial5#1"/>
    <dgm:cxn modelId="{9DF1F752-B152-4935-B7F4-8EF314976B6D}" type="presParOf" srcId="{4F771CAD-54B6-4FDF-8FC4-88F0B2644684}" destId="{B91E0B53-292F-4125-B92C-312C843B30FE}" srcOrd="6" destOrd="0" presId="urn:microsoft.com/office/officeart/2005/8/layout/radial5#1"/>
    <dgm:cxn modelId="{57AC66FF-F5F7-4DEB-B28E-B362D027CCDA}" type="presParOf" srcId="{4F771CAD-54B6-4FDF-8FC4-88F0B2644684}" destId="{33B86E39-F720-4B17-8591-6E49EA41EC1E}" srcOrd="7" destOrd="0" presId="urn:microsoft.com/office/officeart/2005/8/layout/radial5#1"/>
    <dgm:cxn modelId="{E1A53AFF-9DDE-4A8E-AE80-A627522995B9}" type="presParOf" srcId="{33B86E39-F720-4B17-8591-6E49EA41EC1E}" destId="{336E3C20-10FD-478E-89EC-7176732E4274}" srcOrd="0" destOrd="0" presId="urn:microsoft.com/office/officeart/2005/8/layout/radial5#1"/>
    <dgm:cxn modelId="{85A9D108-4C7C-44BF-9CEC-A59914D411E8}" type="presParOf" srcId="{4F771CAD-54B6-4FDF-8FC4-88F0B2644684}" destId="{A48A624A-13CF-42C3-9259-C069FE86CD00}" srcOrd="8" destOrd="0" presId="urn:microsoft.com/office/officeart/2005/8/layout/radial5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85A5F3-B724-4659-9DFB-2CBC25180429}">
      <dsp:nvSpPr>
        <dsp:cNvPr id="0" name=""/>
        <dsp:cNvSpPr/>
      </dsp:nvSpPr>
      <dsp:spPr>
        <a:xfrm>
          <a:off x="2927509" y="2159402"/>
          <a:ext cx="2733111" cy="1539087"/>
        </a:xfrm>
        <a:prstGeom prst="ellipse">
          <a:avLst/>
        </a:prstGeom>
        <a:solidFill>
          <a:srgbClr val="0070C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NURSE </a:t>
          </a:r>
          <a:endParaRPr lang="en-IN" sz="4400" kern="1200" dirty="0"/>
        </a:p>
      </dsp:txBody>
      <dsp:txXfrm>
        <a:off x="2927509" y="2159402"/>
        <a:ext cx="2733111" cy="1539087"/>
      </dsp:txXfrm>
    </dsp:sp>
    <dsp:sp modelId="{A29C8322-7B43-4E56-8505-5A6D17DB1BE1}">
      <dsp:nvSpPr>
        <dsp:cNvPr id="0" name=""/>
        <dsp:cNvSpPr/>
      </dsp:nvSpPr>
      <dsp:spPr>
        <a:xfrm rot="16200000">
          <a:off x="4130998" y="1599313"/>
          <a:ext cx="326134" cy="52328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00" kern="1200">
            <a:solidFill>
              <a:schemeClr val="tx1"/>
            </a:solidFill>
          </a:endParaRPr>
        </a:p>
      </dsp:txBody>
      <dsp:txXfrm rot="16200000">
        <a:off x="4130998" y="1599313"/>
        <a:ext cx="326134" cy="523289"/>
      </dsp:txXfrm>
    </dsp:sp>
    <dsp:sp modelId="{B425AC4F-9488-4999-AA99-59656BC1FB18}">
      <dsp:nvSpPr>
        <dsp:cNvPr id="0" name=""/>
        <dsp:cNvSpPr/>
      </dsp:nvSpPr>
      <dsp:spPr>
        <a:xfrm>
          <a:off x="3255950" y="4967"/>
          <a:ext cx="2076228" cy="1539087"/>
        </a:xfrm>
        <a:prstGeom prst="ellipse">
          <a:avLst/>
        </a:prstGeom>
        <a:solidFill>
          <a:srgbClr val="7030A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Doctors </a:t>
          </a:r>
          <a:endParaRPr lang="en-IN" sz="2800" kern="1200" dirty="0"/>
        </a:p>
      </dsp:txBody>
      <dsp:txXfrm>
        <a:off x="3255950" y="4967"/>
        <a:ext cx="2076228" cy="1539087"/>
      </dsp:txXfrm>
    </dsp:sp>
    <dsp:sp modelId="{0363AC7F-58A4-4591-8C16-BD7A42C62643}">
      <dsp:nvSpPr>
        <dsp:cNvPr id="0" name=""/>
        <dsp:cNvSpPr/>
      </dsp:nvSpPr>
      <dsp:spPr>
        <a:xfrm rot="21499592">
          <a:off x="5801610" y="2648134"/>
          <a:ext cx="332768" cy="52328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00" kern="1200"/>
        </a:p>
      </dsp:txBody>
      <dsp:txXfrm rot="21499592">
        <a:off x="5801610" y="2648134"/>
        <a:ext cx="332768" cy="523289"/>
      </dsp:txXfrm>
    </dsp:sp>
    <dsp:sp modelId="{3FE66D30-0FD9-41F9-8C9F-33AC6C4BCA76}">
      <dsp:nvSpPr>
        <dsp:cNvPr id="0" name=""/>
        <dsp:cNvSpPr/>
      </dsp:nvSpPr>
      <dsp:spPr>
        <a:xfrm>
          <a:off x="6285639" y="2071714"/>
          <a:ext cx="2020160" cy="1539072"/>
        </a:xfrm>
        <a:prstGeom prst="ellipse">
          <a:avLst/>
        </a:prstGeom>
        <a:solidFill>
          <a:srgbClr val="C0000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solidFill>
                <a:schemeClr val="bg1"/>
              </a:solidFill>
            </a:rPr>
            <a:t>Patient </a:t>
          </a:r>
          <a:endParaRPr lang="en-IN" sz="2800" kern="1200" dirty="0">
            <a:solidFill>
              <a:schemeClr val="bg1"/>
            </a:solidFill>
          </a:endParaRPr>
        </a:p>
      </dsp:txBody>
      <dsp:txXfrm>
        <a:off x="6285639" y="2071714"/>
        <a:ext cx="2020160" cy="1539072"/>
      </dsp:txXfrm>
    </dsp:sp>
    <dsp:sp modelId="{9C21DD2C-0C84-4F2F-966D-ED729574057B}">
      <dsp:nvSpPr>
        <dsp:cNvPr id="0" name=""/>
        <dsp:cNvSpPr/>
      </dsp:nvSpPr>
      <dsp:spPr>
        <a:xfrm rot="5335902">
          <a:off x="4154636" y="3728137"/>
          <a:ext cx="318421" cy="52328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00" kern="1200"/>
        </a:p>
      </dsp:txBody>
      <dsp:txXfrm rot="5335902">
        <a:off x="4154636" y="3728137"/>
        <a:ext cx="318421" cy="523289"/>
      </dsp:txXfrm>
    </dsp:sp>
    <dsp:sp modelId="{B91E0B53-292F-4125-B92C-312C843B30FE}">
      <dsp:nvSpPr>
        <dsp:cNvPr id="0" name=""/>
        <dsp:cNvSpPr/>
      </dsp:nvSpPr>
      <dsp:spPr>
        <a:xfrm>
          <a:off x="2402918" y="4299116"/>
          <a:ext cx="3862093" cy="15390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Relative/ family members </a:t>
          </a:r>
          <a:endParaRPr lang="en-IN" sz="2800" kern="1200" dirty="0"/>
        </a:p>
      </dsp:txBody>
      <dsp:txXfrm>
        <a:off x="2402918" y="4299116"/>
        <a:ext cx="3862093" cy="1539087"/>
      </dsp:txXfrm>
    </dsp:sp>
    <dsp:sp modelId="{33B86E39-F720-4B17-8591-6E49EA41EC1E}">
      <dsp:nvSpPr>
        <dsp:cNvPr id="0" name=""/>
        <dsp:cNvSpPr/>
      </dsp:nvSpPr>
      <dsp:spPr>
        <a:xfrm rot="10736793">
          <a:off x="2590734" y="2695455"/>
          <a:ext cx="344469" cy="523289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700" kern="1200"/>
        </a:p>
      </dsp:txBody>
      <dsp:txXfrm rot="10736793">
        <a:off x="2590734" y="2695455"/>
        <a:ext cx="344469" cy="523289"/>
      </dsp:txXfrm>
    </dsp:sp>
    <dsp:sp modelId="{A48A624A-13CF-42C3-9259-C069FE86CD00}">
      <dsp:nvSpPr>
        <dsp:cNvPr id="0" name=""/>
        <dsp:cNvSpPr/>
      </dsp:nvSpPr>
      <dsp:spPr>
        <a:xfrm>
          <a:off x="3274" y="2214537"/>
          <a:ext cx="2584820" cy="1539087"/>
        </a:xfrm>
        <a:prstGeom prst="ellipse">
          <a:avLst/>
        </a:prstGeom>
        <a:solidFill>
          <a:srgbClr val="FFFF00"/>
        </a:solidFill>
        <a:ln w="55000" cap="flat" cmpd="thickThin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Health care professionals </a:t>
          </a:r>
          <a:endParaRPr lang="en-IN" sz="2000" kern="1200" dirty="0"/>
        </a:p>
      </dsp:txBody>
      <dsp:txXfrm>
        <a:off x="3274" y="2214537"/>
        <a:ext cx="2584820" cy="15390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#1">
  <dgm:title val=""/>
  <dgm:desc val=""/>
  <dgm:catLst>
    <dgm:cat type="relationship" pri="106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9F99C-1497-4D95-808C-4C34EA89B553}" type="datetimeFigureOut">
              <a:rPr lang="en-US" smtClean="0"/>
              <a:pPr/>
              <a:t>5/4/2021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06E19-B46D-48F5-87E1-95D447BB1AD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06E19-B46D-48F5-87E1-95D447BB1ADD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06E19-B46D-48F5-87E1-95D447BB1ADD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06E19-B46D-48F5-87E1-95D447BB1ADD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06E19-B46D-48F5-87E1-95D447BB1ADD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5/4/2021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esiselwyn\Desktop\Nurses role RGHUS\florence-nightingale-quotes-nurses-day-wallpaper.jpg"/>
          <p:cNvPicPr>
            <a:picLocks noChangeAspect="1" noChangeArrowheads="1"/>
          </p:cNvPicPr>
          <p:nvPr/>
        </p:nvPicPr>
        <p:blipFill>
          <a:blip r:embed="rId2" cstate="print"/>
          <a:srcRect b="5405"/>
          <a:stretch>
            <a:fillRect/>
          </a:stretch>
        </p:blipFill>
        <p:spPr bwMode="auto">
          <a:xfrm>
            <a:off x="457200" y="381000"/>
            <a:ext cx="80772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C:\Users\jesiselwyn\Desktop\eng-mythbusters-covid19-(5)-supplement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524000"/>
            <a:ext cx="8229600" cy="464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rmAutofit/>
          </a:bodyPr>
          <a:lstStyle/>
          <a:p>
            <a:r>
              <a:rPr lang="en-IN" sz="3200" b="1" dirty="0"/>
              <a:t>FACT: Vitamin and mineral supplements cannot cure COVID-19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Users\jesiselwyn\Desktop\mythbusters---sho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86719"/>
            <a:ext cx="8229600" cy="47140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4000" b="1" dirty="0"/>
              <a:t>FACT: The likelihood of shoes spreading COVID-19 is very low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jesiselwyn\Desktop\mythbuster-mask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86719"/>
            <a:ext cx="8229600" cy="47140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9220200" cy="2438400"/>
          </a:xfrm>
        </p:spPr>
        <p:txBody>
          <a:bodyPr>
            <a:noAutofit/>
          </a:bodyPr>
          <a:lstStyle/>
          <a:p>
            <a:r>
              <a:rPr lang="en-IN" sz="3200" b="1" dirty="0"/>
              <a:t>FACT: The prolonged use of medical masks</a:t>
            </a:r>
            <a:br>
              <a:rPr lang="en-IN" sz="3200" b="1" dirty="0"/>
            </a:br>
            <a:r>
              <a:rPr lang="en-IN" sz="3200" b="1" dirty="0"/>
              <a:t>* when properly worn, DOES NOT cause CO2 intoxication nor oxygen deficiency</a:t>
            </a:r>
            <a:r>
              <a:rPr lang="en-IN" sz="4400" b="1" dirty="0"/>
              <a:t/>
            </a:r>
            <a:br>
              <a:rPr lang="en-IN" sz="4400" b="1" dirty="0"/>
            </a:br>
            <a:endParaRPr lang="en-I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b="1" dirty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82000" cy="1219200"/>
          </a:xfrm>
        </p:spPr>
        <p:txBody>
          <a:bodyPr>
            <a:noAutofit/>
          </a:bodyPr>
          <a:lstStyle/>
          <a:p>
            <a:r>
              <a:rPr lang="en-IN" sz="4000" b="1" dirty="0"/>
              <a:t>FACT: Most people who get COVID-19 recover from it</a:t>
            </a:r>
            <a:br>
              <a:rPr lang="en-IN" sz="4000" b="1" dirty="0"/>
            </a:br>
            <a:endParaRPr lang="en-IN" sz="4000" dirty="0"/>
          </a:p>
        </p:txBody>
      </p:sp>
      <p:pic>
        <p:nvPicPr>
          <p:cNvPr id="98305" name="Picture 1" descr="C:\Users\jesiselwyn\Desktop\eng-mythbusting-ncov-(8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4582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1" descr="C:\Users\jesiselwyn\Desktop\eng-mythbusting-ncov-(79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9600" y="1828800"/>
            <a:ext cx="8229600" cy="4800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33400"/>
            <a:ext cx="8458200" cy="1219200"/>
          </a:xfrm>
        </p:spPr>
        <p:txBody>
          <a:bodyPr>
            <a:normAutofit fontScale="90000"/>
          </a:bodyPr>
          <a:lstStyle/>
          <a:p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dirty="0">
                <a:latin typeface="Franklin Gothic Medium" pitchFamily="34" charset="0"/>
              </a:rPr>
              <a:t> </a:t>
            </a:r>
            <a:r>
              <a:rPr lang="en-IN" sz="3600" dirty="0"/>
              <a:t>FACT: Drinking alcohol does not protect you against COVID-19 and can be dangerous </a:t>
            </a:r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b="1" dirty="0"/>
              <a:t/>
            </a:r>
            <a:br>
              <a:rPr lang="en-IN" sz="4000" b="1" dirty="0"/>
            </a:br>
            <a:r>
              <a:rPr lang="en-IN" sz="3600" b="1" dirty="0">
                <a:latin typeface="Franklin Gothic Medium" pitchFamily="34" charset="0"/>
              </a:rPr>
              <a:t/>
            </a:r>
            <a:br>
              <a:rPr lang="en-IN" sz="3600" b="1" dirty="0">
                <a:latin typeface="Franklin Gothic Medium" pitchFamily="34" charset="0"/>
              </a:rPr>
            </a:br>
            <a:endParaRPr lang="en-IN" sz="40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1" descr="C:\Users\jesiselwyn\Desktop\eng-mythbusting-ncov-(75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05000"/>
            <a:ext cx="8229600" cy="4953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143000"/>
          </a:xfrm>
        </p:spPr>
        <p:txBody>
          <a:bodyPr>
            <a:noAutofit/>
          </a:bodyPr>
          <a:lstStyle/>
          <a:p>
            <a:r>
              <a:rPr lang="en-IN" sz="3600" b="1" dirty="0"/>
              <a:t>FACT: Thermal scanners CANNOT detect COVID-19</a:t>
            </a:r>
            <a:r>
              <a:rPr lang="en-IN" b="1" dirty="0">
                <a:latin typeface="Franklin Gothic Medium" pitchFamily="34" charset="0"/>
              </a:rPr>
              <a:t/>
            </a:r>
            <a:br>
              <a:rPr lang="en-IN" b="1" dirty="0">
                <a:latin typeface="Franklin Gothic Medium" pitchFamily="34" charset="0"/>
              </a:rPr>
            </a:br>
            <a:endParaRPr lang="en-IN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 descr="C:\Users\jesiselwyn\Desktop\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524000"/>
            <a:ext cx="8229600" cy="4953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IN" sz="3600" b="1" dirty="0">
                <a:latin typeface="Franklin Gothic Medium" pitchFamily="34" charset="0"/>
              </a:rPr>
              <a:t>FACT: Adding pepper to your soup or other meals DOES NOT prevent or cure COVID-19</a:t>
            </a:r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1" descr="C:\Users\jesiselwyn\Desktop\mb-hot-bath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295401"/>
            <a:ext cx="8229600" cy="5029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371600"/>
          </a:xfrm>
        </p:spPr>
        <p:txBody>
          <a:bodyPr>
            <a:noAutofit/>
          </a:bodyPr>
          <a:lstStyle/>
          <a:p>
            <a:r>
              <a:rPr lang="en-IN" sz="3600" b="1" dirty="0"/>
              <a:t>FACT: Taking a hot bath does not prevent COVID-19</a:t>
            </a:r>
            <a:r>
              <a:rPr lang="en-IN" sz="4000" b="1" dirty="0"/>
              <a:t/>
            </a:r>
            <a:br>
              <a:rPr lang="en-IN" sz="4000" b="1" dirty="0"/>
            </a:br>
            <a:endParaRPr lang="en-IN" sz="4000" dirty="0">
              <a:latin typeface="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1" descr="C:\Users\jesiselwyn\Desktop\mythbusters-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1752600"/>
            <a:ext cx="8534400" cy="48006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34400" cy="1524000"/>
          </a:xfrm>
        </p:spPr>
        <p:txBody>
          <a:bodyPr>
            <a:normAutofit fontScale="90000"/>
          </a:bodyPr>
          <a:lstStyle/>
          <a:p>
            <a:r>
              <a:rPr lang="en-IN" sz="4000" b="1" dirty="0"/>
              <a:t>FACT: Hand dryers are NOT effective in killing the COVID-19 virus</a:t>
            </a:r>
            <a:br>
              <a:rPr lang="en-IN" sz="4000" b="1" dirty="0"/>
            </a:br>
            <a:endParaRPr lang="en-IN" sz="4000" dirty="0">
              <a:latin typeface="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1" descr="C:\Users\jesiselwyn\Desktop\mb---uv-light-edite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752600"/>
            <a:ext cx="8229600" cy="4876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752600"/>
          </a:xfrm>
        </p:spPr>
        <p:txBody>
          <a:bodyPr>
            <a:normAutofit fontScale="90000"/>
          </a:bodyPr>
          <a:lstStyle/>
          <a:p>
            <a:r>
              <a:rPr lang="en-IN" sz="3600" b="1" dirty="0"/>
              <a:t>FACT: Ultra-violet (UV) lamps should NOT be used to disinfect hands or other areas of your skin</a:t>
            </a:r>
            <a:r>
              <a:rPr lang="en-IN" sz="4000" b="1" dirty="0"/>
              <a:t/>
            </a:r>
            <a:br>
              <a:rPr lang="en-IN" sz="4000" b="1" dirty="0"/>
            </a:br>
            <a:endParaRPr lang="en-IN" sz="4000" dirty="0">
              <a:latin typeface="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95600"/>
            <a:ext cx="9144000" cy="3962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dirty="0">
                <a:solidFill>
                  <a:srgbClr val="FF0000"/>
                </a:solidFill>
                <a:latin typeface="Franklin Gothic Medium" pitchFamily="34" charset="0"/>
              </a:rPr>
              <a:t>A BIG SALUTE to all </a:t>
            </a:r>
          </a:p>
          <a:p>
            <a:pPr>
              <a:buNone/>
            </a:pPr>
            <a:r>
              <a:rPr lang="en-US" sz="6000" dirty="0">
                <a:solidFill>
                  <a:srgbClr val="FF0000"/>
                </a:solidFill>
                <a:latin typeface="Franklin Gothic Medium" pitchFamily="34" charset="0"/>
              </a:rPr>
              <a:t>Nursing fraternity</a:t>
            </a:r>
          </a:p>
          <a:p>
            <a:pPr>
              <a:buNone/>
            </a:pPr>
            <a:r>
              <a:rPr lang="en-US" sz="6000" dirty="0">
                <a:solidFill>
                  <a:srgbClr val="FF0000"/>
                </a:solidFill>
                <a:latin typeface="Franklin Gothic Medium" pitchFamily="34" charset="0"/>
              </a:rPr>
              <a:t> COVID warriors</a:t>
            </a:r>
            <a:endParaRPr lang="en-IN" sz="6000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  <p:pic>
        <p:nvPicPr>
          <p:cNvPr id="1026" name="Picture 2" descr="C:\Users\jesiselwyn\Desktop\WhatsApp Image 2021-05-03 at 10.18.35 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838200"/>
            <a:ext cx="244093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" descr="C:\Users\jesiselwyn\Desktop\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752600"/>
            <a:ext cx="8229600" cy="4648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915400" cy="1295400"/>
          </a:xfrm>
        </p:spPr>
        <p:txBody>
          <a:bodyPr>
            <a:normAutofit fontScale="90000"/>
          </a:bodyPr>
          <a:lstStyle/>
          <a:p>
            <a:r>
              <a:rPr lang="en-IN" sz="4000" b="1" dirty="0"/>
              <a:t>FACT: Vaccines against pneumonia DO NOT protect against the COVID-19 virus</a:t>
            </a:r>
            <a:r>
              <a:rPr lang="en-IN" b="1" dirty="0">
                <a:latin typeface="Franklin Gothic Medium" pitchFamily="34" charset="0"/>
              </a:rPr>
              <a:t/>
            </a:r>
            <a:br>
              <a:rPr lang="en-IN" b="1" dirty="0">
                <a:latin typeface="Franklin Gothic Medium" pitchFamily="34" charset="0"/>
              </a:rPr>
            </a:br>
            <a:endParaRPr lang="en-IN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1" descr="C:\Users\jesiselwyn\Desktop\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828800"/>
            <a:ext cx="8229600" cy="44958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IN" sz="2700" b="1" dirty="0"/>
              <a:t/>
            </a:r>
            <a:br>
              <a:rPr lang="en-IN" sz="2700" b="1" dirty="0"/>
            </a:br>
            <a:r>
              <a:rPr lang="en-IN" sz="2700" b="1" dirty="0"/>
              <a:t/>
            </a:r>
            <a:br>
              <a:rPr lang="en-IN" sz="2700" b="1" dirty="0"/>
            </a:br>
            <a:r>
              <a:rPr lang="en-IN" sz="4000" b="1" dirty="0"/>
              <a:t>FACT: Rinsing your nose with saline does NOT </a:t>
            </a:r>
            <a:r>
              <a:rPr lang="en-IN" sz="3600" b="1" dirty="0"/>
              <a:t>prevent COVID-19</a:t>
            </a:r>
            <a:r>
              <a:rPr lang="en-IN" sz="4000" b="1" dirty="0"/>
              <a:t/>
            </a:r>
            <a:br>
              <a:rPr lang="en-IN" sz="4000" b="1" dirty="0"/>
            </a:br>
            <a:endParaRPr lang="en-IN" sz="4000" dirty="0">
              <a:latin typeface="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C:\Users\jesiselwyn\Desktop\19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1686718"/>
            <a:ext cx="8229600" cy="4637882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47800"/>
          </a:xfrm>
        </p:spPr>
        <p:txBody>
          <a:bodyPr>
            <a:normAutofit fontScale="90000"/>
          </a:bodyPr>
          <a:lstStyle/>
          <a:p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b="1" dirty="0"/>
              <a:t>FACT: Eating garlic does NOT prevent COVID-19</a:t>
            </a:r>
            <a:br>
              <a:rPr lang="en-IN" sz="4000" b="1" dirty="0"/>
            </a:br>
            <a:endParaRPr lang="en-IN" sz="4000" dirty="0">
              <a:latin typeface="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C:\Users\jesiselwyn\Desktop\mythbuster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86719"/>
            <a:ext cx="8229600" cy="456168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dirty="0">
                <a:latin typeface="Franklin Gothic Medium" pitchFamily="34" charset="0"/>
              </a:rPr>
              <a:t> </a:t>
            </a:r>
            <a:r>
              <a:rPr lang="en-IN" sz="4000" dirty="0"/>
              <a:t>FACT: Antibiotics CANNOT prevent or treat COVID-19 </a:t>
            </a:r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b="1" dirty="0"/>
              <a:t/>
            </a:r>
            <a:br>
              <a:rPr lang="en-IN" sz="4000" b="1" dirty="0"/>
            </a:br>
            <a:r>
              <a:rPr lang="en-IN" sz="4000" b="1" dirty="0"/>
              <a:t/>
            </a:r>
            <a:br>
              <a:rPr lang="en-IN" sz="4000" b="1" dirty="0"/>
            </a:br>
            <a:endParaRPr lang="en-IN" sz="4000" dirty="0">
              <a:latin typeface="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 descr="C:\Users\jesiselwyn\Desktop\mythbuster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86719"/>
            <a:ext cx="8153400" cy="471408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1447800"/>
          </a:xfrm>
        </p:spPr>
        <p:txBody>
          <a:bodyPr>
            <a:normAutofit fontScale="90000"/>
          </a:bodyPr>
          <a:lstStyle/>
          <a:p>
            <a:r>
              <a:rPr lang="en-IN" sz="4000" b="1" dirty="0"/>
              <a:t>FACT: People of all ages can be infected by the COVID-19 virus</a:t>
            </a:r>
            <a:br>
              <a:rPr lang="en-IN" sz="4000" b="1" dirty="0"/>
            </a:br>
            <a:endParaRPr lang="en-IN" sz="4000" dirty="0">
              <a:latin typeface="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endParaRPr lang="en-IN" dirty="0"/>
          </a:p>
        </p:txBody>
      </p:sp>
      <p:sp>
        <p:nvSpPr>
          <p:cNvPr id="4" name="Explosion 2 3"/>
          <p:cNvSpPr/>
          <p:nvPr/>
        </p:nvSpPr>
        <p:spPr>
          <a:xfrm>
            <a:off x="838200" y="1066800"/>
            <a:ext cx="7467600" cy="4634746"/>
          </a:xfrm>
          <a:prstGeom prst="irregularSeal2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Difference between first and second wave 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Gothic"/>
              </a:rPr>
              <a:t>Surfing the COVID 19 wave in India</a:t>
            </a:r>
            <a:endParaRPr lang="en-IN" sz="4000" dirty="0">
              <a:latin typeface="Gothic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First wave</a:t>
            </a:r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Second wave</a:t>
            </a:r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Sudden outbreak emerged as pandemic</a:t>
            </a:r>
          </a:p>
          <a:p>
            <a:pPr>
              <a:lnSpc>
                <a:spcPct val="120000"/>
              </a:lnSpc>
            </a:pPr>
            <a:r>
              <a:rPr lang="en-IN" sz="3100" b="1" dirty="0">
                <a:latin typeface="Times New Roman" pitchFamily="18" charset="0"/>
                <a:cs typeface="Times New Roman" pitchFamily="18" charset="0"/>
              </a:rPr>
              <a:t>Very new and evolving</a:t>
            </a:r>
          </a:p>
          <a:p>
            <a:pPr>
              <a:lnSpc>
                <a:spcPct val="120000"/>
              </a:lnSpc>
            </a:pP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Non Pharmaceutical Intervention as mitigation measures</a:t>
            </a:r>
          </a:p>
          <a:p>
            <a:pPr>
              <a:lnSpc>
                <a:spcPct val="120000"/>
              </a:lnSpc>
            </a:pPr>
            <a:r>
              <a:rPr lang="en-IN" sz="3100" b="1" dirty="0">
                <a:latin typeface="Times New Roman" pitchFamily="18" charset="0"/>
                <a:cs typeface="Times New Roman" pitchFamily="18" charset="0"/>
              </a:rPr>
              <a:t>At least 5 nation-wide lockdowns (in India)</a:t>
            </a:r>
          </a:p>
          <a:p>
            <a:pPr>
              <a:lnSpc>
                <a:spcPct val="120000"/>
              </a:lnSpc>
              <a:buNone/>
            </a:pPr>
            <a:endParaRPr lang="en-IN" sz="3200" b="1" dirty="0"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More awareness and knowledge(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MoHFW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/CDC/WHO)</a:t>
            </a:r>
          </a:p>
          <a:p>
            <a:pPr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Lockdown (in different stages) in few states.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Night curfew, weakened lockdown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pPr lvl="2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FFFF00"/>
          </a:solidFill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     </a:t>
            </a:r>
          </a:p>
          <a:p>
            <a:r>
              <a:rPr lang="en-US" b="1" dirty="0">
                <a:solidFill>
                  <a:schemeClr val="tx1"/>
                </a:solidFill>
              </a:rPr>
              <a:t>      First wave</a:t>
            </a:r>
            <a:endParaRPr lang="en-IN" b="1" dirty="0">
              <a:solidFill>
                <a:schemeClr val="tx1"/>
              </a:solidFill>
            </a:endParaRPr>
          </a:p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Second wave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533400"/>
            <a:ext cx="4040188" cy="4852657"/>
          </a:xfrm>
        </p:spPr>
        <p:txBody>
          <a:bodyPr>
            <a:normAutofit/>
          </a:bodyPr>
          <a:lstStyle/>
          <a:p>
            <a:pPr>
              <a:buFont typeface="Wingdings 3"/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Strategy: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Case finding, contact tracing, containment, testing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Affected the adult population mostly</a:t>
            </a: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Symptoms – Fever, cough, loss of taste and smell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838200"/>
            <a:ext cx="4041775" cy="3941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Upsurge of cases</a:t>
            </a:r>
          </a:p>
          <a:p>
            <a:pPr>
              <a:spcBef>
                <a:spcPts val="4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Affects all age groups</a:t>
            </a:r>
          </a:p>
          <a:p>
            <a:pPr>
              <a:spcBef>
                <a:spcPts val="400"/>
              </a:spcBef>
            </a:pP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Add on Symptoms </a:t>
            </a:r>
          </a:p>
          <a:p>
            <a:pPr>
              <a:spcBef>
                <a:spcPts val="4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Conjunctivitis, Diarrhea, rashes, headache, body ache</a:t>
            </a:r>
            <a:endParaRPr lang="en-US" b="1" dirty="0">
              <a:latin typeface="Arial Rounded MT Bold" pitchFamily="34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endParaRPr lang="en-US" b="1" dirty="0">
              <a:latin typeface="Arial Rounded MT Bold" pitchFamily="34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endParaRPr lang="en-IN" b="1" dirty="0">
              <a:latin typeface="Arial Rounded MT Bol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Gothic"/>
              </a:rPr>
              <a:t>Surfing the COVID 19 wave in India</a:t>
            </a:r>
            <a:endParaRPr lang="en-IN" sz="4000" dirty="0">
              <a:latin typeface="Gothic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First wave</a:t>
            </a:r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Second wave</a:t>
            </a:r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IN" b="1" dirty="0">
                <a:latin typeface="Times New Roman" pitchFamily="18" charset="0"/>
                <a:cs typeface="Times New Roman" pitchFamily="18" charset="0"/>
              </a:rPr>
              <a:t>Manpower and resources shortage</a:t>
            </a:r>
          </a:p>
          <a:p>
            <a:pPr>
              <a:lnSpc>
                <a:spcPct val="12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Effective RT was 3.75 highest 2020</a:t>
            </a:r>
          </a:p>
          <a:p>
            <a:pPr>
              <a:lnSpc>
                <a:spcPct val="12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Number of people infected from infected persons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b="1" dirty="0">
              <a:latin typeface="Arial Rounded MT Bold" pitchFamily="34" charset="0"/>
            </a:endParaRPr>
          </a:p>
          <a:p>
            <a:endParaRPr lang="en-IN" sz="3200" dirty="0"/>
          </a:p>
          <a:p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1447800"/>
            <a:ext cx="4343400" cy="3941763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400"/>
              </a:spcBef>
            </a:pPr>
            <a:r>
              <a:rPr lang="en-IN" sz="8000" b="1" dirty="0">
                <a:latin typeface="Times New Roman" pitchFamily="18" charset="0"/>
                <a:cs typeface="Times New Roman" pitchFamily="18" charset="0"/>
              </a:rPr>
              <a:t>Acute shortage of oxygen , beds</a:t>
            </a:r>
          </a:p>
          <a:p>
            <a:pPr>
              <a:spcBef>
                <a:spcPts val="400"/>
              </a:spcBef>
              <a:buNone/>
            </a:pPr>
            <a:r>
              <a:rPr lang="en-IN" sz="8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400"/>
              </a:spcBef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Year later, it was 1.65 </a:t>
            </a:r>
          </a:p>
          <a:p>
            <a:pPr>
              <a:spcBef>
                <a:spcPts val="400"/>
              </a:spcBef>
              <a:buNone/>
            </a:pPr>
            <a:r>
              <a:rPr lang="en-US" sz="8000" b="1" dirty="0">
                <a:latin typeface="Times New Roman" pitchFamily="18" charset="0"/>
                <a:cs typeface="Times New Roman" pitchFamily="18" charset="0"/>
              </a:rPr>
              <a:t>(Multiple super spreader events and poor compliance)  rose sharply</a:t>
            </a:r>
          </a:p>
          <a:p>
            <a:pPr>
              <a:spcBef>
                <a:spcPts val="400"/>
              </a:spcBef>
            </a:pPr>
            <a:endParaRPr lang="en-IN" sz="8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IN" sz="8000" b="1" dirty="0">
                <a:latin typeface="Times New Roman" pitchFamily="18" charset="0"/>
                <a:cs typeface="Times New Roman" pitchFamily="18" charset="0"/>
              </a:rPr>
              <a:t>More infectious and higher community spread.</a:t>
            </a:r>
          </a:p>
          <a:p>
            <a:pPr>
              <a:spcBef>
                <a:spcPts val="400"/>
              </a:spcBef>
              <a:buNone/>
            </a:pPr>
            <a:r>
              <a:rPr lang="en-IN" sz="80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spcBef>
                <a:spcPts val="400"/>
              </a:spcBef>
            </a:pPr>
            <a:r>
              <a:rPr lang="en-IN" sz="8000" b="1" dirty="0">
                <a:latin typeface="Times New Roman" pitchFamily="18" charset="0"/>
                <a:cs typeface="Times New Roman" pitchFamily="18" charset="0"/>
              </a:rPr>
              <a:t>More cases in children and infants </a:t>
            </a:r>
          </a:p>
          <a:p>
            <a:pPr>
              <a:spcBef>
                <a:spcPts val="400"/>
              </a:spcBef>
            </a:pPr>
            <a:r>
              <a:rPr lang="en-IN" sz="8000" b="1" dirty="0">
                <a:latin typeface="Times New Roman" pitchFamily="18" charset="0"/>
                <a:cs typeface="Times New Roman" pitchFamily="18" charset="0"/>
              </a:rPr>
              <a:t>Mild to moderate symptoms in many (possibly because of vaccine)</a:t>
            </a:r>
            <a:endParaRPr lang="en-US" sz="8000" b="1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endParaRPr lang="en-IN" sz="4900" b="1" dirty="0">
              <a:latin typeface="Arial Rounded MT Bold" pitchFamily="34" charset="0"/>
              <a:cs typeface="Times New Roman" pitchFamily="18" charset="0"/>
            </a:endParaRPr>
          </a:p>
          <a:p>
            <a:endParaRPr lang="en-US" dirty="0"/>
          </a:p>
          <a:p>
            <a:pPr lvl="2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Gothic"/>
              </a:rPr>
              <a:t>Surfing the COVID 19 wave in India</a:t>
            </a:r>
            <a:endParaRPr lang="en-IN" sz="4000" dirty="0">
              <a:latin typeface="Gothic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First wave</a:t>
            </a:r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3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Second wave</a:t>
            </a:r>
            <a:endParaRPr lang="en-IN" sz="3600" dirty="0">
              <a:solidFill>
                <a:srgbClr val="00206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High stigma and discrimination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No vaccines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IN" sz="3200" dirty="0"/>
          </a:p>
          <a:p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572000" y="1447800"/>
            <a:ext cx="4041775" cy="39417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Less stigma and discrimination against HCW</a:t>
            </a:r>
          </a:p>
          <a:p>
            <a:pPr>
              <a:spcBef>
                <a:spcPts val="400"/>
              </a:spcBef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Vaccination not covered </a:t>
            </a:r>
          </a:p>
          <a:p>
            <a:pPr>
              <a:spcBef>
                <a:spcPts val="4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Newer variants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400"/>
              </a:spcBef>
            </a:pPr>
            <a:endParaRPr lang="en-IN" sz="3400" b="1" dirty="0">
              <a:latin typeface="Arial Rounded MT Bold" pitchFamily="34" charset="0"/>
              <a:cs typeface="Times New Roman" pitchFamily="18" charset="0"/>
            </a:endParaRPr>
          </a:p>
          <a:p>
            <a:endParaRPr lang="en-IN" dirty="0"/>
          </a:p>
          <a:p>
            <a:endParaRPr lang="en-US" dirty="0"/>
          </a:p>
          <a:p>
            <a:pPr lvl="2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Vlog Ep4 Droplets graph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"/>
            <a:ext cx="80772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715000"/>
          </a:xfrm>
        </p:spPr>
        <p:txBody>
          <a:bodyPr>
            <a:noAutofit/>
          </a:bodyPr>
          <a:lstStyle/>
          <a:p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There are currently five  VOCs in the United States:</a:t>
            </a:r>
          </a:p>
          <a:p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B.1.1.7: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 US in December 2020. It was initially detected in the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UK.</a:t>
            </a:r>
          </a:p>
          <a:p>
            <a:pPr>
              <a:buNone/>
            </a:pPr>
            <a:endParaRPr lang="en-I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B.1.351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: in the US at the end of January 2021. It was initially detected in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South Africa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December 2020.</a:t>
            </a:r>
          </a:p>
          <a:p>
            <a:pPr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: in the US in January 2021. P.1 was initially identified in travellers from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Brazil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who were tested during routine screening at an airport in Japan, in early January.</a:t>
            </a:r>
          </a:p>
          <a:p>
            <a:pPr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B.1.427 and B.1.429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:  in </a:t>
            </a:r>
            <a:r>
              <a:rPr lang="en-I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California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in February 2021, March 2021.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Source: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000" dirty="0">
                <a:latin typeface="Times New Roman" pitchFamily="18" charset="0"/>
                <a:cs typeface="Times New Roman" pitchFamily="18" charset="0"/>
              </a:rPr>
              <a:t>https://www.cdc.gov/coronavirus/2019-ncov/transmission/variant.html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Gothic"/>
              </a:rPr>
              <a:t>SARS - </a:t>
            </a:r>
            <a:r>
              <a:rPr lang="en-US" sz="4000" dirty="0" err="1">
                <a:latin typeface="Gothic"/>
              </a:rPr>
              <a:t>CoV</a:t>
            </a:r>
            <a:r>
              <a:rPr lang="en-US" sz="4000" dirty="0">
                <a:latin typeface="Gothic"/>
              </a:rPr>
              <a:t> -2 Variants of concern</a:t>
            </a:r>
            <a:endParaRPr lang="en-IN" sz="4000" dirty="0">
              <a:latin typeface="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IN" dirty="0"/>
              <a:t>  </a:t>
            </a:r>
            <a:endParaRPr lang="en-IN" b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  <a:buNone/>
            </a:pPr>
            <a:r>
              <a:rPr lang="en-IN" sz="5400" b="1" dirty="0">
                <a:solidFill>
                  <a:srgbClr val="FF0000"/>
                </a:solidFill>
              </a:rPr>
              <a:t>B. 1.167 </a:t>
            </a:r>
          </a:p>
          <a:p>
            <a:pPr algn="ctr">
              <a:lnSpc>
                <a:spcPct val="150000"/>
              </a:lnSpc>
              <a:buNone/>
            </a:pPr>
            <a:r>
              <a:rPr lang="en-IN" b="1" dirty="0"/>
              <a:t>which is suspected to be the cause of the more deadly second wave in India and making India the second worst hit country in the world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Variants in India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19201"/>
            <a:ext cx="8153400" cy="23631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6000" dirty="0"/>
              <a:t>COVID MANAGEMENT – </a:t>
            </a:r>
            <a:br>
              <a:rPr lang="en-US" sz="6000" dirty="0"/>
            </a:br>
            <a:r>
              <a:rPr lang="en-US" sz="6000" dirty="0">
                <a:solidFill>
                  <a:srgbClr val="C00000"/>
                </a:solidFill>
              </a:rPr>
              <a:t>NURSES ROLE </a:t>
            </a:r>
            <a:r>
              <a:rPr lang="en-US" sz="5300" dirty="0"/>
              <a:t/>
            </a:r>
            <a:br>
              <a:rPr lang="en-US" sz="5300" dirty="0"/>
            </a:b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81328"/>
            <a:ext cx="7620000" cy="49956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Screening, If tested positive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Triaging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Level I / Level II / Level III  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Zoning : Green zone, Orange zone, Red zone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Franklin Gothic Medium" pitchFamily="34" charset="0"/>
              </a:rPr>
              <a:t>Nurses Role in COVID Management – Hospital</a:t>
            </a:r>
            <a:r>
              <a:rPr lang="en-IN" b="1" dirty="0">
                <a:latin typeface="Franklin Gothic Medium" pitchFamily="34" charset="0"/>
              </a:rPr>
              <a:t/>
            </a:r>
            <a:br>
              <a:rPr lang="en-IN" b="1" dirty="0">
                <a:latin typeface="Franklin Gothic Medium" pitchFamily="34" charset="0"/>
              </a:rPr>
            </a:br>
            <a:endParaRPr lang="en-IN" b="1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r>
              <a:rPr lang="en-US" dirty="0"/>
              <a:t>TRIAGE: </a:t>
            </a:r>
            <a:r>
              <a:rPr lang="en-US" sz="1600" dirty="0"/>
              <a:t>updated on 3-5-2021  Dept. of Health and family welfare </a:t>
            </a:r>
            <a:r>
              <a:rPr lang="en-US" sz="1600" dirty="0" err="1"/>
              <a:t>services,Karnataka</a:t>
            </a:r>
            <a:r>
              <a:rPr lang="en-US" sz="1600" dirty="0"/>
              <a:t> 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493"/>
          <a:stretch>
            <a:fillRect/>
          </a:stretch>
        </p:blipFill>
        <p:spPr bwMode="auto">
          <a:xfrm>
            <a:off x="381000" y="1371600"/>
            <a:ext cx="853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82000" cy="4648200"/>
          </a:xfrm>
        </p:spPr>
        <p:txBody>
          <a:bodyPr>
            <a:normAutofit lnSpcReduction="10000"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Who is Level 1 ?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Patients with 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mild symptoms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and saturation at normal limits with co-morbidities, Immune compromised status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Role of a nurse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Receives him/ her with warm welcome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Does admission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Monitors temperature, pulse, respiration, saturation Q4hourly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1 ADMISSION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686800" cy="624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Administers medication – drug reconciliation, antipyretics and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antitussive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antiparasitic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antibiotics,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Assists in basic care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Monitors the lung function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Reassures the caregivers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Orders and serves well balanced diet –  fruits and high protein diet, Hydration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Counsels patient and communicates with relatives over phone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15000"/>
          </a:xfrm>
        </p:spPr>
        <p:txBody>
          <a:bodyPr>
            <a:normAutofit fontScale="85000" lnSpcReduction="20000"/>
          </a:bodyPr>
          <a:lstStyle/>
          <a:p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Level 1 – no admission currently </a:t>
            </a:r>
          </a:p>
          <a:p>
            <a:pPr>
              <a:buNone/>
            </a:pP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IN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33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beds,  oxygen paucity</a:t>
            </a:r>
          </a:p>
          <a:p>
            <a:pPr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asymptomatic cases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are laboratory confirmed cases not experiencing any symptoms and having oxygen saturation at room air of </a:t>
            </a: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than 94%. 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Clinically assigned </a:t>
            </a: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mild cases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are patients with upper respiratory tract symptoms (&amp;/or fever) without shortness of breath and having oxygen saturation at room air of </a:t>
            </a:r>
            <a:r>
              <a:rPr lang="en-I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than 94%. </a:t>
            </a: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Recommended for Home isolation 28</a:t>
            </a:r>
            <a:r>
              <a:rPr lang="en-IN" sz="2800" b="1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 April 2021</a:t>
            </a:r>
          </a:p>
          <a:p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Tele-consultation is advised.</a:t>
            </a:r>
          </a:p>
          <a:p>
            <a:endParaRPr lang="en-IN" b="1" dirty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Plans and organizes staffing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Deploys nurses from other departments too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Ensures adequate staffing every shift 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6 per shift / 40 beds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Availability of  resources like PPE, Hand Rub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Ensures adherence to standard precautions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Training and supervising staff on donning and doffing </a:t>
            </a:r>
          </a:p>
          <a:p>
            <a:pPr>
              <a:lnSpc>
                <a:spcPct val="15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Nurse administrator role at level 1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995672"/>
          </a:xfrm>
        </p:spPr>
        <p:txBody>
          <a:bodyPr>
            <a:noAutofit/>
          </a:bodyPr>
          <a:lstStyle/>
          <a:p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Who is level 2 ?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 who needs oxygen support and close monitoring / with moderate symptoms.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Role of a nurse 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Monitors vitals q2hourly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GCS assessment, saturation, mental status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Administers steroids oral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dexamethasone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pantaprazole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and inj.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Clexane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with Doctors orders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2 </a:t>
            </a:r>
            <a:endParaRPr lang="en-IN" dirty="0"/>
          </a:p>
        </p:txBody>
      </p:sp>
      <p:pic>
        <p:nvPicPr>
          <p:cNvPr id="4" name="Picture 5" descr="C:\Documents and Settings\Default\Desktop\Nasal CPAP.jpg">
            <a:extLst>
              <a:ext uri="{FF2B5EF4-FFF2-40B4-BE49-F238E27FC236}">
                <a16:creationId xmlns:a16="http://schemas.microsoft.com/office/drawing/2014/main" xmlns="" id="{85815EE1-204E-4921-A9D7-E9E7DBB48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8600"/>
            <a:ext cx="32766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/>
              <a:t>Challenging Role of Nurses:</a:t>
            </a:r>
            <a:br>
              <a:rPr lang="en-GB" dirty="0"/>
            </a:br>
            <a:r>
              <a:rPr lang="en-GB" dirty="0"/>
              <a:t>COVID 19 Second Wave Pandemic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62400" y="2971800"/>
            <a:ext cx="4572000" cy="145488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Rebecca K</a:t>
            </a:r>
          </a:p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Senior Nursing Officer</a:t>
            </a:r>
          </a:p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Hospital Infection Control Committee</a:t>
            </a:r>
          </a:p>
          <a:p>
            <a:r>
              <a:rPr lang="en-GB" b="1" dirty="0">
                <a:latin typeface="Times New Roman" pitchFamily="18" charset="0"/>
                <a:cs typeface="Times New Roman" pitchFamily="18" charset="0"/>
              </a:rPr>
              <a:t>NIMHANS, BENGALURU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382000" cy="5559445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Administers oxygen either low flow or high flow   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Low flow oxygen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– 4-6 litres of oxygen 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Using nasal prongs, face mask </a:t>
            </a:r>
          </a:p>
          <a:p>
            <a:pPr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High flow oxygen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includes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venturi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mask, 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NIV  (Helmet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face mask)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If there are signs of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tachypnea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chest pain, respiratory distress, then patient is shifted to next level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05800" cy="6248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Complete bed care is provided at bed side – bathing, toileting, hair wash and oral care,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perineal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care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Serves diet – assists in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nasogastric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tube feeding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Positions patient q2hourly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Insists patient on 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awake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proning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Assists in ambulation if patient not on distress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Liaisons between patient with physician, health 	care professionals (radiographer etc) 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6096000"/>
          </a:xfrm>
        </p:spPr>
        <p:txBody>
          <a:bodyPr>
            <a:normAutofit fontScale="40000" lnSpcReduction="20000"/>
          </a:bodyPr>
          <a:lstStyle/>
          <a:p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Maintains adequate staffing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Availability of  resources like PPE, Hand Rub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Ensures adherence to standard precautions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Maintains interpersonal relationship 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Coordinates with health team members 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Ensures infection control measures – floor cleaning, surface cleaning and wash room cleaning q4 hourly 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Follows strict policies while handling 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deceased.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Assists and interprets investigations – ABG, chest </a:t>
            </a:r>
            <a:r>
              <a:rPr lang="en-US" sz="6000" dirty="0" err="1">
                <a:latin typeface="Times New Roman" pitchFamily="18" charset="0"/>
                <a:cs typeface="Times New Roman" pitchFamily="18" charset="0"/>
              </a:rPr>
              <a:t>xray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Nurse administrator role in Level 2 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410200"/>
          </a:xfrm>
        </p:spPr>
        <p:txBody>
          <a:bodyPr/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Patients with severe symptoms requiring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ventilator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support at any point of time.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Totally dependant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Continuous monitoring of vitals and other parameters.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Maintain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euvolemia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(Fluids)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Lab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monitoring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Anticoagulants, Anti-inflammatory therapy /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immunomodulatory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theapy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Updates on patients condition to the loved ones (Video call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Counseling relatives over the telephone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3</a:t>
            </a:r>
            <a:endParaRPr lang="en-IN" dirty="0"/>
          </a:p>
        </p:txBody>
      </p:sp>
      <p:pic>
        <p:nvPicPr>
          <p:cNvPr id="4" name="Picture 4" descr="niv2_040601">
            <a:extLst>
              <a:ext uri="{FF2B5EF4-FFF2-40B4-BE49-F238E27FC236}">
                <a16:creationId xmlns:a16="http://schemas.microsoft.com/office/drawing/2014/main" xmlns="" id="{7A77F097-55FB-4855-93E2-06293F48D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0"/>
            <a:ext cx="2590800" cy="223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000108"/>
          <a:ext cx="8305800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79419"/>
          </a:xfrm>
        </p:spPr>
        <p:txBody>
          <a:bodyPr>
            <a:normAutofit fontScale="90000"/>
          </a:bodyPr>
          <a:lstStyle/>
          <a:p>
            <a:r>
              <a:rPr lang="en-US" dirty="0"/>
              <a:t>Nurse as mediator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328"/>
            <a:ext cx="8610600" cy="4525963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Post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management in the form of booklet that gives information about Nutrition, Yoga, Rest and sleep,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Helpline number / online appointment for follow up</a:t>
            </a:r>
          </a:p>
          <a:p>
            <a:pPr>
              <a:buNone/>
            </a:pPr>
            <a:endParaRPr lang="en-US" dirty="0"/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Nurses role in Step down Period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Mother and child population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Person with mental illnesses, NCD,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Geriatric population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Ethical dilemmas – bed shortage, Oxygen paucity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To use the bed and oxygen for an 80 year old while a 30 year old waiting for the same?</a:t>
            </a:r>
          </a:p>
          <a:p>
            <a:pPr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Challenges in special population</a:t>
            </a:r>
            <a:r>
              <a:rPr lang="en-I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I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86400"/>
          </a:xfrm>
        </p:spPr>
        <p:txBody>
          <a:bodyPr>
            <a:noAutofit/>
          </a:bodyPr>
          <a:lstStyle/>
          <a:p>
            <a:endParaRPr lang="en-IN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Instructions for the patient 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Isolation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well-ventilated room with cross ventilation and windows should be kept open</a:t>
            </a:r>
          </a:p>
          <a:p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use triple layer medical mask at all times</a:t>
            </a:r>
          </a:p>
          <a:p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 In the event of care giver entering the room, both care giver and patient may consider using N 95 mask. </a:t>
            </a:r>
          </a:p>
          <a:p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Patient must take rest and drink lot of fluids to maintain adequate hydration. </a:t>
            </a:r>
          </a:p>
          <a:p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 Follow respiratory etiquettes at all times.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ranklin Gothic Medium" pitchFamily="34" charset="0"/>
              </a:rPr>
              <a:t>Nurses Role in COVID Management – Home</a:t>
            </a:r>
            <a:endParaRPr lang="en-IN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19200"/>
            <a:ext cx="7772400" cy="5410200"/>
          </a:xfrm>
        </p:spPr>
        <p:txBody>
          <a:bodyPr>
            <a:normAutofit fontScale="77500" lnSpcReduction="20000"/>
          </a:bodyPr>
          <a:lstStyle/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100" b="1" dirty="0">
                <a:latin typeface="Times New Roman" pitchFamily="18" charset="0"/>
                <a:cs typeface="Times New Roman" pitchFamily="18" charset="0"/>
              </a:rPr>
              <a:t>Frequent Hand hygiene</a:t>
            </a:r>
          </a:p>
          <a:p>
            <a:endParaRPr lang="en-IN" sz="3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100" b="1" dirty="0">
                <a:latin typeface="Times New Roman" pitchFamily="18" charset="0"/>
                <a:cs typeface="Times New Roman" pitchFamily="18" charset="0"/>
              </a:rPr>
              <a:t>Don’t share personal items </a:t>
            </a:r>
          </a:p>
          <a:p>
            <a:endParaRPr lang="en-IN" sz="3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100" b="1" dirty="0">
                <a:latin typeface="Times New Roman" pitchFamily="18" charset="0"/>
                <a:cs typeface="Times New Roman" pitchFamily="18" charset="0"/>
              </a:rPr>
              <a:t>Ensure cleaning of surfaces in the room that are touched often (tabletops, doorknobs, handles, etc.) with 1% hypochlorite solution. </a:t>
            </a:r>
          </a:p>
          <a:p>
            <a:endParaRPr lang="en-IN" sz="3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100" b="1" dirty="0">
                <a:latin typeface="Times New Roman" pitchFamily="18" charset="0"/>
                <a:cs typeface="Times New Roman" pitchFamily="18" charset="0"/>
              </a:rPr>
              <a:t> Self-monitoring of blood oxygen saturation with a pulse </a:t>
            </a:r>
            <a:r>
              <a:rPr lang="en-IN" sz="3100" b="1" dirty="0" err="1">
                <a:latin typeface="Times New Roman" pitchFamily="18" charset="0"/>
                <a:cs typeface="Times New Roman" pitchFamily="18" charset="0"/>
              </a:rPr>
              <a:t>oximeter</a:t>
            </a:r>
            <a:r>
              <a:rPr lang="en-IN" sz="3100" b="1" dirty="0">
                <a:latin typeface="Times New Roman" pitchFamily="18" charset="0"/>
                <a:cs typeface="Times New Roman" pitchFamily="18" charset="0"/>
              </a:rPr>
              <a:t> is strongly advised. </a:t>
            </a:r>
          </a:p>
          <a:p>
            <a:endParaRPr lang="en-IN" sz="31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100" b="1" dirty="0">
                <a:latin typeface="Times New Roman" pitchFamily="18" charset="0"/>
                <a:cs typeface="Times New Roman" pitchFamily="18" charset="0"/>
              </a:rPr>
              <a:t>The patient will self-monitor his/her health with daily temperature monitoring and report promptly if any deterioration of symptom as given below is noticed. </a:t>
            </a: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Nurses role cont’d….</a:t>
            </a:r>
            <a:endParaRPr lang="en-IN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328"/>
            <a:ext cx="88392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Psychological support and anxiety management.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IN" sz="3200" dirty="0">
                <a:latin typeface="Times New Roman" pitchFamily="18" charset="0"/>
                <a:cs typeface="Times New Roman" pitchFamily="18" charset="0"/>
              </a:rPr>
              <a:t>Seek counselling services, when necessary </a:t>
            </a:r>
            <a:r>
              <a:rPr lang="en-I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(NIMHANS counselling helpline: 080-46110007)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Source: Dept. of Health and Family welfare services updated on 4-5-2021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itchFamily="34" charset="0"/>
              </a:rPr>
              <a:t>Nurses Role </a:t>
            </a:r>
            <a:r>
              <a:rPr lang="en-US" b="1" dirty="0" smtClean="0">
                <a:latin typeface="Franklin Gothic Medium" pitchFamily="34" charset="0"/>
              </a:rPr>
              <a:t>– </a:t>
            </a:r>
            <a:r>
              <a:rPr lang="en-US" b="1" dirty="0">
                <a:latin typeface="Franklin Gothic Medium" pitchFamily="34" charset="0"/>
              </a:rPr>
              <a:t>Home contd.,</a:t>
            </a:r>
            <a:r>
              <a:rPr lang="en-IN" b="1" dirty="0">
                <a:latin typeface="Franklin Gothic Medium" pitchFamily="34" charset="0"/>
              </a:rPr>
              <a:t/>
            </a:r>
            <a:br>
              <a:rPr lang="en-IN" b="1" dirty="0">
                <a:latin typeface="Franklin Gothic Medium" pitchFamily="34" charset="0"/>
              </a:rPr>
            </a:br>
            <a:endParaRPr lang="en-IN" b="1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Franklin Gothic Medium" pitchFamily="34" charset="0"/>
              </a:rPr>
              <a:t>Facts about corona virus outbreak</a:t>
            </a:r>
          </a:p>
          <a:p>
            <a:pPr>
              <a:buNone/>
            </a:pPr>
            <a:endParaRPr lang="en-US" sz="3600" dirty="0">
              <a:latin typeface="Franklin Gothic Medium" pitchFamily="34" charset="0"/>
            </a:endParaRPr>
          </a:p>
          <a:p>
            <a:r>
              <a:rPr lang="en-US" sz="3600" dirty="0">
                <a:latin typeface="Franklin Gothic Medium" pitchFamily="34" charset="0"/>
              </a:rPr>
              <a:t>Difference between 1</a:t>
            </a:r>
            <a:r>
              <a:rPr lang="en-US" sz="3600" baseline="30000" dirty="0">
                <a:latin typeface="Franklin Gothic Medium" pitchFamily="34" charset="0"/>
              </a:rPr>
              <a:t>st</a:t>
            </a:r>
            <a:r>
              <a:rPr lang="en-US" sz="3600" dirty="0">
                <a:latin typeface="Franklin Gothic Medium" pitchFamily="34" charset="0"/>
              </a:rPr>
              <a:t> and 2</a:t>
            </a:r>
            <a:r>
              <a:rPr lang="en-US" sz="3600" baseline="30000" dirty="0">
                <a:latin typeface="Franklin Gothic Medium" pitchFamily="34" charset="0"/>
              </a:rPr>
              <a:t>nd</a:t>
            </a:r>
            <a:r>
              <a:rPr lang="en-US" sz="3600" dirty="0">
                <a:latin typeface="Franklin Gothic Medium" pitchFamily="34" charset="0"/>
              </a:rPr>
              <a:t> wave of COVID 19</a:t>
            </a:r>
          </a:p>
          <a:p>
            <a:pPr>
              <a:buNone/>
            </a:pPr>
            <a:endParaRPr lang="en-US" sz="3600" dirty="0">
              <a:latin typeface="Franklin Gothic Medium" pitchFamily="34" charset="0"/>
            </a:endParaRPr>
          </a:p>
          <a:p>
            <a:r>
              <a:rPr lang="en-US" sz="3600" dirty="0">
                <a:latin typeface="Franklin Gothic Medium" pitchFamily="34" charset="0"/>
              </a:rPr>
              <a:t>Nurses Role in COVID Management – Hospital / Community / Home</a:t>
            </a:r>
            <a:endParaRPr lang="en-IN" sz="3600" dirty="0">
              <a:latin typeface="Franklin Gothic Medium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Franklin Gothic Medium" pitchFamily="34" charset="0"/>
              </a:rPr>
              <a:t>OUTLINE:</a:t>
            </a:r>
            <a:endParaRPr lang="en-IN" sz="48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257800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Symptomatic management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Warm water gargle or steam inhalation twice a day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Consider Tab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Ivermectin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(200 mcg/kg once a day, to be taken empty stomach) for 3 to 5 days.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Inhalational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Budesonide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(given via inhalers with spacer at a dose of 800 mcg twice daily for 5 to 7 days) to be given if symptoms (fever and/or cough) are persistent beyond 5 days of disease onset. </a:t>
            </a:r>
          </a:p>
          <a:p>
            <a:pPr marL="514350" indent="-514350">
              <a:lnSpc>
                <a:spcPct val="150000"/>
              </a:lnSpc>
              <a:buClrTx/>
              <a:buFont typeface="+mj-lt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Treatment: Home isolation</a:t>
            </a:r>
            <a:br>
              <a:rPr lang="en-US" sz="4400" dirty="0">
                <a:latin typeface="Times New Roman" pitchFamily="18" charset="0"/>
                <a:cs typeface="Times New Roman" pitchFamily="18" charset="0"/>
              </a:rPr>
            </a:br>
            <a:endParaRPr lang="en-IN" b="1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5245291"/>
          </a:xfrm>
        </p:spPr>
        <p:txBody>
          <a:bodyPr>
            <a:normAutofit/>
          </a:bodyPr>
          <a:lstStyle/>
          <a:p>
            <a:endParaRPr lang="en-IN" dirty="0"/>
          </a:p>
          <a:p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Do not attempt to procure or administer </a:t>
            </a:r>
            <a:r>
              <a:rPr lang="en-IN" sz="2800" b="1" dirty="0" err="1">
                <a:latin typeface="Times New Roman" pitchFamily="18" charset="0"/>
                <a:cs typeface="Times New Roman" pitchFamily="18" charset="0"/>
              </a:rPr>
              <a:t>Remdesivir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 at home.</a:t>
            </a:r>
          </a:p>
          <a:p>
            <a:pPr>
              <a:buNone/>
            </a:pP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Systemic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oral steroids not indicated in mild disease. </a:t>
            </a:r>
          </a:p>
          <a:p>
            <a:pPr>
              <a:buNone/>
            </a:pPr>
            <a:endParaRPr lang="en-IN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In case of falling oxygen saturation or shortness of breath, the person should require hospital admission and seek immediate consultation of their treating physician/surveillance team</a:t>
            </a:r>
            <a:r>
              <a:rPr lang="en-IN" dirty="0"/>
              <a:t>. 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pPr algn="just">
              <a:buNone/>
            </a:pPr>
            <a:r>
              <a:rPr lang="en-IN" dirty="0">
                <a:latin typeface="Times New Roman" pitchFamily="18" charset="0"/>
                <a:cs typeface="Times New Roman" pitchFamily="18" charset="0"/>
              </a:rPr>
              <a:t>Patient under home isolation will stand discharged and end isolation </a:t>
            </a: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after at least 10 days </a:t>
            </a:r>
            <a:r>
              <a:rPr lang="en-IN" dirty="0">
                <a:latin typeface="Times New Roman" pitchFamily="18" charset="0"/>
                <a:cs typeface="Times New Roman" pitchFamily="18" charset="0"/>
              </a:rPr>
              <a:t>have passed from onset of symptoms (or from date of sampling for asymptomatic cases) and </a:t>
            </a:r>
            <a:r>
              <a:rPr lang="en-I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 fever for 3 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days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without antipyretics and free from other symptoms.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b="1" dirty="0"/>
          </a:p>
          <a:p>
            <a:pPr>
              <a:buNone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There is no need for testing after the home isolation period is over. </a:t>
            </a:r>
          </a:p>
          <a:p>
            <a:pPr algn="r"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MoHFW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20/4/2021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sz="4000" dirty="0"/>
              <a:t>When to discontinue home isolation 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1" y="338138"/>
            <a:ext cx="6476999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7086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"/>
            <a:ext cx="7162800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</a:t>
            </a:r>
            <a:r>
              <a:rPr lang="en-US" dirty="0" err="1"/>
              <a:t>Proning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Pregnancy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DVT 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Major cardiac condition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Unstable femur, spine or pelvic fractures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1328"/>
            <a:ext cx="8763000" cy="4525963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Compliance 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appropriate behaviors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Vaccination 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Testing and Isolation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Creating awareness / IEC</a:t>
            </a:r>
          </a:p>
          <a:p>
            <a:pPr marL="514350" indent="-514350"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refer only authentic websites for information..</a:t>
            </a:r>
          </a:p>
          <a:p>
            <a:pPr marL="514350" indent="-514350">
              <a:lnSpc>
                <a:spcPct val="150000"/>
              </a:lnSpc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Franklin Gothic Medium" pitchFamily="34" charset="0"/>
              </a:rPr>
              <a:t>Nurses Role in COVID Management – Community</a:t>
            </a:r>
            <a:r>
              <a:rPr lang="en-IN" b="1" dirty="0">
                <a:latin typeface="Franklin Gothic Medium" pitchFamily="34" charset="0"/>
              </a:rPr>
              <a:t/>
            </a:r>
            <a:br>
              <a:rPr lang="en-IN" b="1" dirty="0">
                <a:latin typeface="Franklin Gothic Medium" pitchFamily="34" charset="0"/>
              </a:rPr>
            </a:br>
            <a:endParaRPr lang="en-IN" b="1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en-IN" b="1" i="1" dirty="0"/>
              <a:t>“  </a:t>
            </a:r>
            <a:r>
              <a:rPr lang="en-IN" sz="4000" b="1" dirty="0">
                <a:latin typeface="Times New Roman" pitchFamily="18" charset="0"/>
                <a:cs typeface="Times New Roman" pitchFamily="18" charset="0"/>
              </a:rPr>
              <a:t>Let us run the race where all may win, rejoicing in their successes – as our own – and mourning their failures, wherever they are – as our own. </a:t>
            </a:r>
            <a:r>
              <a:rPr lang="en-IN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are all one Nurse.”</a:t>
            </a:r>
            <a:endParaRPr lang="en-IN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sz="4400" b="1" dirty="0">
                <a:latin typeface="Times New Roman" pitchFamily="18" charset="0"/>
                <a:cs typeface="Times New Roman" pitchFamily="18" charset="0"/>
              </a:rPr>
              <a:t>			</a:t>
            </a:r>
          </a:p>
          <a:p>
            <a:pPr lvl="8"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Florence Nightingale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1"/>
            <a:ext cx="73914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1328"/>
            <a:ext cx="8382000" cy="4525963"/>
          </a:xfrm>
        </p:spPr>
        <p:txBody>
          <a:bodyPr>
            <a:noAutofit/>
          </a:bodyPr>
          <a:lstStyle/>
          <a:p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Globally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, as of 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2:41pm CEST, 30 April 2021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endParaRPr lang="en-IN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150,110,310 confirmed cases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 of COVID-19, including 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3,158,792 deaths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, reported to WHO.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As of 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28 April 2021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, a total of 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1,011,457,859 vaccine doses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 have been administered.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Source:  WHO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Coronavirus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dashboard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Franklin Gothic Medium" pitchFamily="34" charset="0"/>
              </a:rPr>
              <a:t>Scenario</a:t>
            </a:r>
            <a:r>
              <a:rPr lang="en-US" dirty="0"/>
              <a:t>: COVID 19 Outbreak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OTPxpress.in</a:t>
            </a:r>
            <a:r>
              <a:rPr lang="en-US" dirty="0"/>
              <a:t>/register</a:t>
            </a:r>
            <a:endParaRPr lang="en-IN" dirty="0"/>
          </a:p>
        </p:txBody>
      </p:sp>
      <p:pic>
        <p:nvPicPr>
          <p:cNvPr id="1026" name="Picture 2" descr="C:\Users\jesiselwyn\Desktop\WhatsApp Image 2021-05-03 at 10.50.04 AM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1481138"/>
            <a:ext cx="6248401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756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smtClean="0">
                <a:effectLst/>
                <a:latin typeface="Algerian" pitchFamily="82" charset="0"/>
              </a:rPr>
              <a:t>Thank you</a:t>
            </a:r>
            <a:br>
              <a:rPr lang="en-US" dirty="0" smtClean="0">
                <a:effectLst/>
                <a:latin typeface="Algerian" pitchFamily="82" charset="0"/>
              </a:rPr>
            </a:br>
            <a:r>
              <a:rPr lang="en-US" dirty="0" smtClean="0">
                <a:effectLst/>
                <a:latin typeface="Algerian" pitchFamily="82" charset="0"/>
              </a:rPr>
              <a:t/>
            </a:r>
            <a:br>
              <a:rPr lang="en-US" dirty="0" smtClean="0">
                <a:effectLst/>
                <a:latin typeface="Algerian" pitchFamily="82" charset="0"/>
              </a:rPr>
            </a:br>
            <a:r>
              <a:rPr lang="en-US" dirty="0" smtClean="0">
                <a:effectLst/>
                <a:latin typeface="Algerian" pitchFamily="82" charset="0"/>
              </a:rPr>
              <a:t/>
            </a:r>
            <a:br>
              <a:rPr lang="en-US" dirty="0" smtClean="0">
                <a:effectLst/>
                <a:latin typeface="Algerian" pitchFamily="82" charset="0"/>
              </a:rPr>
            </a:br>
            <a:r>
              <a:rPr lang="en-US" dirty="0" smtClean="0">
                <a:effectLst/>
                <a:latin typeface="Algerian" pitchFamily="82" charset="0"/>
              </a:rPr>
              <a:t>Stay Healthy</a:t>
            </a:r>
            <a:br>
              <a:rPr lang="en-US" dirty="0" smtClean="0">
                <a:effectLst/>
                <a:latin typeface="Algerian" pitchFamily="82" charset="0"/>
              </a:rPr>
            </a:br>
            <a:r>
              <a:rPr lang="en-US" dirty="0" smtClean="0">
                <a:effectLst/>
                <a:latin typeface="Algerian" pitchFamily="82" charset="0"/>
              </a:rPr>
              <a:t>Be safe</a:t>
            </a:r>
            <a:r>
              <a:rPr lang="en-US" dirty="0" smtClean="0">
                <a:effectLst/>
                <a:latin typeface="Algerian" pitchFamily="82" charset="0"/>
              </a:rPr>
              <a:t> </a:t>
            </a:r>
            <a:endParaRPr lang="en-IN" dirty="0">
              <a:effectLst/>
              <a:latin typeface="Algerian" pitchFamily="82" charset="0"/>
            </a:endParaRPr>
          </a:p>
        </p:txBody>
      </p:sp>
      <p:pic>
        <p:nvPicPr>
          <p:cNvPr id="4098" name="Picture 2" descr="Stay At Home Will Be Safe, Home Icons, Safe Icons, At Icons PNG and Vector  with Transparent Background for Free Downlo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9914" y="4114800"/>
            <a:ext cx="2734086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5071872"/>
          </a:xfrm>
        </p:spPr>
        <p:txBody>
          <a:bodyPr>
            <a:normAutofit fontScale="62500" lnSpcReduction="20000"/>
          </a:bodyPr>
          <a:lstStyle/>
          <a:p>
            <a:endParaRPr lang="en-IN" dirty="0"/>
          </a:p>
          <a:p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In </a:t>
            </a:r>
            <a:r>
              <a:rPr lang="en-IN" sz="4500" b="1" dirty="0">
                <a:latin typeface="Times New Roman" pitchFamily="18" charset="0"/>
                <a:cs typeface="Times New Roman" pitchFamily="18" charset="0"/>
              </a:rPr>
              <a:t>India</a:t>
            </a:r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, from </a:t>
            </a:r>
            <a:r>
              <a:rPr lang="en-IN" sz="4500" b="1" dirty="0">
                <a:latin typeface="Times New Roman" pitchFamily="18" charset="0"/>
                <a:cs typeface="Times New Roman" pitchFamily="18" charset="0"/>
              </a:rPr>
              <a:t>3 January 2020</a:t>
            </a:r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 to </a:t>
            </a:r>
            <a:r>
              <a:rPr lang="en-IN" sz="4500" b="1" dirty="0">
                <a:latin typeface="Times New Roman" pitchFamily="18" charset="0"/>
                <a:cs typeface="Times New Roman" pitchFamily="18" charset="0"/>
              </a:rPr>
              <a:t>2:41pm CEST, 30 April 2021</a:t>
            </a:r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endParaRPr lang="en-IN" sz="4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4500" b="1" dirty="0">
                <a:latin typeface="Times New Roman" pitchFamily="18" charset="0"/>
                <a:cs typeface="Times New Roman" pitchFamily="18" charset="0"/>
              </a:rPr>
              <a:t>18,762,976 confirmed cases</a:t>
            </a:r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 of COVID-19 with </a:t>
            </a:r>
            <a:r>
              <a:rPr lang="en-IN" sz="4500" b="1" dirty="0">
                <a:latin typeface="Times New Roman" pitchFamily="18" charset="0"/>
                <a:cs typeface="Times New Roman" pitchFamily="18" charset="0"/>
              </a:rPr>
              <a:t>208,330 deaths</a:t>
            </a:r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, reported to WHO. </a:t>
            </a:r>
          </a:p>
          <a:p>
            <a:endParaRPr lang="en-IN" sz="4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As of </a:t>
            </a:r>
            <a:r>
              <a:rPr lang="en-IN" sz="4500" b="1" dirty="0">
                <a:latin typeface="Times New Roman" pitchFamily="18" charset="0"/>
                <a:cs typeface="Times New Roman" pitchFamily="18" charset="0"/>
              </a:rPr>
              <a:t>26 April 2021</a:t>
            </a:r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, a total of </a:t>
            </a:r>
            <a:r>
              <a:rPr lang="en-IN" sz="5100" b="1" dirty="0">
                <a:latin typeface="Times New Roman" pitchFamily="18" charset="0"/>
                <a:cs typeface="Times New Roman" pitchFamily="18" charset="0"/>
              </a:rPr>
              <a:t>147,727,054</a:t>
            </a:r>
            <a:r>
              <a:rPr lang="en-IN" sz="38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IN" sz="4500" b="1" dirty="0">
                <a:latin typeface="Times New Roman" pitchFamily="18" charset="0"/>
                <a:cs typeface="Times New Roman" pitchFamily="18" charset="0"/>
              </a:rPr>
              <a:t>vaccine doses</a:t>
            </a:r>
            <a:r>
              <a:rPr lang="en-IN" sz="4500" dirty="0">
                <a:latin typeface="Times New Roman" pitchFamily="18" charset="0"/>
                <a:cs typeface="Times New Roman" pitchFamily="18" charset="0"/>
              </a:rPr>
              <a:t> have been administered.</a:t>
            </a:r>
          </a:p>
          <a:p>
            <a:endParaRPr lang="en-US" sz="45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	                              </a:t>
            </a:r>
          </a:p>
          <a:p>
            <a:pPr lvl="2">
              <a:buNone/>
            </a:pP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					Source:  WHO </a:t>
            </a:r>
            <a:r>
              <a:rPr lang="en-US" sz="3900" dirty="0" err="1">
                <a:latin typeface="Times New Roman" pitchFamily="18" charset="0"/>
                <a:cs typeface="Times New Roman" pitchFamily="18" charset="0"/>
              </a:rPr>
              <a:t>Coronavirus</a:t>
            </a:r>
            <a:r>
              <a:rPr lang="en-US" sz="3900" dirty="0">
                <a:latin typeface="Times New Roman" pitchFamily="18" charset="0"/>
                <a:cs typeface="Times New Roman" pitchFamily="18" charset="0"/>
              </a:rPr>
              <a:t> dashboard</a:t>
            </a:r>
            <a:endParaRPr lang="en-IN" sz="3900" dirty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Franklin Gothic Medium" pitchFamily="34" charset="0"/>
              </a:rPr>
              <a:t>Scenario</a:t>
            </a:r>
            <a:r>
              <a:rPr lang="en-US" dirty="0"/>
              <a:t>: COVID 19 Outbreak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762000"/>
            <a:ext cx="7924800" cy="5105400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endParaRPr lang="en-IN" dirty="0"/>
          </a:p>
        </p:txBody>
      </p:sp>
      <p:sp>
        <p:nvSpPr>
          <p:cNvPr id="4" name="Explosion 2 3"/>
          <p:cNvSpPr/>
          <p:nvPr/>
        </p:nvSpPr>
        <p:spPr>
          <a:xfrm>
            <a:off x="914400" y="1828800"/>
            <a:ext cx="7467600" cy="2421136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FACTS ABOUT COVID 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:\Users\jesiselwyn\Desktop\mythbuster-bacteria-vs-viru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86719"/>
            <a:ext cx="8229600" cy="463788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401762"/>
          </a:xfrm>
        </p:spPr>
        <p:txBody>
          <a:bodyPr>
            <a:noAutofit/>
          </a:bodyPr>
          <a:lstStyle/>
          <a:p>
            <a:r>
              <a:rPr lang="en-IN" sz="3200" b="1" dirty="0"/>
              <a:t>FACT: The </a:t>
            </a:r>
            <a:r>
              <a:rPr lang="en-IN" sz="3200" b="1" dirty="0" err="1"/>
              <a:t>coronavirus</a:t>
            </a:r>
            <a:r>
              <a:rPr lang="en-IN" sz="3200" b="1" dirty="0"/>
              <a:t> disease (COVID-19) is caused by a virus, NOT by bacteria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1576</TotalTime>
  <Words>1639</Words>
  <Application>Microsoft Office PowerPoint</Application>
  <PresentationFormat>On-screen Show (4:3)</PresentationFormat>
  <Paragraphs>293</Paragraphs>
  <Slides>61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Concourse</vt:lpstr>
      <vt:lpstr>Slide 1</vt:lpstr>
      <vt:lpstr>Slide 2</vt:lpstr>
      <vt:lpstr>Slide 3</vt:lpstr>
      <vt:lpstr>Challenging Role of Nurses: COVID 19 Second Wave Pandemic</vt:lpstr>
      <vt:lpstr>OUTLINE:</vt:lpstr>
      <vt:lpstr>Scenario: COVID 19 Outbreak</vt:lpstr>
      <vt:lpstr>Scenario: COVID 19 Outbreak</vt:lpstr>
      <vt:lpstr>Slide 8</vt:lpstr>
      <vt:lpstr>FACT: The coronavirus disease (COVID-19) is caused by a virus, NOT by bacteria</vt:lpstr>
      <vt:lpstr>FACT: Vitamin and mineral supplements cannot cure COVID-19</vt:lpstr>
      <vt:lpstr>FACT: The likelihood of shoes spreading COVID-19 is very low </vt:lpstr>
      <vt:lpstr>FACT: The prolonged use of medical masks * when properly worn, DOES NOT cause CO2 intoxication nor oxygen deficiency </vt:lpstr>
      <vt:lpstr>FACT: Most people who get COVID-19 recover from it </vt:lpstr>
      <vt:lpstr>    FACT: Drinking alcohol does not protect you against COVID-19 and can be dangerous     </vt:lpstr>
      <vt:lpstr>FACT: Thermal scanners CANNOT detect COVID-19 </vt:lpstr>
      <vt:lpstr>FACT: Adding pepper to your soup or other meals DOES NOT prevent or cure COVID-19 </vt:lpstr>
      <vt:lpstr>FACT: Taking a hot bath does not prevent COVID-19 </vt:lpstr>
      <vt:lpstr>FACT: Hand dryers are NOT effective in killing the COVID-19 virus </vt:lpstr>
      <vt:lpstr>FACT: Ultra-violet (UV) lamps should NOT be used to disinfect hands or other areas of your skin </vt:lpstr>
      <vt:lpstr>FACT: Vaccines against pneumonia DO NOT protect against the COVID-19 virus </vt:lpstr>
      <vt:lpstr>  FACT: Rinsing your nose with saline does NOT prevent COVID-19 </vt:lpstr>
      <vt:lpstr>  FACT: Eating garlic does NOT prevent COVID-19 </vt:lpstr>
      <vt:lpstr>    FACT: Antibiotics CANNOT prevent or treat COVID-19    </vt:lpstr>
      <vt:lpstr>FACT: People of all ages can be infected by the COVID-19 virus </vt:lpstr>
      <vt:lpstr>Slide 25</vt:lpstr>
      <vt:lpstr>Surfing the COVID 19 wave in India</vt:lpstr>
      <vt:lpstr>Slide 27</vt:lpstr>
      <vt:lpstr>Surfing the COVID 19 wave in India</vt:lpstr>
      <vt:lpstr>Surfing the COVID 19 wave in India</vt:lpstr>
      <vt:lpstr>SARS - CoV -2 Variants of concern</vt:lpstr>
      <vt:lpstr>Variants in India</vt:lpstr>
      <vt:lpstr> COVID MANAGEMENT –  NURSES ROLE  </vt:lpstr>
      <vt:lpstr>Nurses Role in COVID Management – Hospital </vt:lpstr>
      <vt:lpstr>TRIAGE: updated on 3-5-2021  Dept. of Health and family welfare services,Karnataka </vt:lpstr>
      <vt:lpstr>LEVEL 1 ADMISSION</vt:lpstr>
      <vt:lpstr>Slide 36</vt:lpstr>
      <vt:lpstr>Slide 37</vt:lpstr>
      <vt:lpstr>Nurse administrator role at level 1 </vt:lpstr>
      <vt:lpstr>Level 2 </vt:lpstr>
      <vt:lpstr>Slide 40</vt:lpstr>
      <vt:lpstr>Slide 41</vt:lpstr>
      <vt:lpstr>Nurse administrator role in Level 2 </vt:lpstr>
      <vt:lpstr>Level 3</vt:lpstr>
      <vt:lpstr>Nurse as mediator</vt:lpstr>
      <vt:lpstr>Nurses role in Step down Period</vt:lpstr>
      <vt:lpstr>Challenges in special population </vt:lpstr>
      <vt:lpstr>Nurses Role in COVID Management – Home</vt:lpstr>
      <vt:lpstr>Nurses role cont’d….</vt:lpstr>
      <vt:lpstr>Nurses Role – Home contd., </vt:lpstr>
      <vt:lpstr>Treatment: Home isolation </vt:lpstr>
      <vt:lpstr>Slide 51</vt:lpstr>
      <vt:lpstr>When to discontinue home isolation  </vt:lpstr>
      <vt:lpstr>Slide 53</vt:lpstr>
      <vt:lpstr>Slide 54</vt:lpstr>
      <vt:lpstr>Slide 55</vt:lpstr>
      <vt:lpstr>Avoid Proning</vt:lpstr>
      <vt:lpstr>Nurses Role in COVID Management – Community </vt:lpstr>
      <vt:lpstr>Slide 58</vt:lpstr>
      <vt:lpstr>Slide 59</vt:lpstr>
      <vt:lpstr>OTPxpress.in/register</vt:lpstr>
      <vt:lpstr>Thank you   Stay Healthy Be safe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jesiselwyn</cp:lastModifiedBy>
  <cp:revision>387</cp:revision>
  <dcterms:created xsi:type="dcterms:W3CDTF">2006-08-16T00:00:00Z</dcterms:created>
  <dcterms:modified xsi:type="dcterms:W3CDTF">2021-05-04T02:00:52Z</dcterms:modified>
</cp:coreProperties>
</file>