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9"/>
  </p:notesMasterIdLst>
  <p:sldIdLst>
    <p:sldId id="256" r:id="rId2"/>
    <p:sldId id="260" r:id="rId3"/>
    <p:sldId id="257" r:id="rId4"/>
    <p:sldId id="258" r:id="rId5"/>
    <p:sldId id="262" r:id="rId6"/>
    <p:sldId id="264" r:id="rId7"/>
    <p:sldId id="265" r:id="rId8"/>
    <p:sldId id="269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322" r:id="rId24"/>
    <p:sldId id="285" r:id="rId25"/>
    <p:sldId id="286" r:id="rId26"/>
    <p:sldId id="287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23" r:id="rId42"/>
    <p:sldId id="305" r:id="rId43"/>
    <p:sldId id="312" r:id="rId44"/>
    <p:sldId id="309" r:id="rId45"/>
    <p:sldId id="316" r:id="rId46"/>
    <p:sldId id="306" r:id="rId47"/>
    <p:sldId id="317" r:id="rId48"/>
    <p:sldId id="318" r:id="rId49"/>
    <p:sldId id="321" r:id="rId50"/>
    <p:sldId id="307" r:id="rId51"/>
    <p:sldId id="308" r:id="rId52"/>
    <p:sldId id="314" r:id="rId53"/>
    <p:sldId id="315" r:id="rId54"/>
    <p:sldId id="289" r:id="rId55"/>
    <p:sldId id="290" r:id="rId56"/>
    <p:sldId id="320" r:id="rId57"/>
    <p:sldId id="319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23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960EF-BD76-224C-9CC5-55A35AB7D031}" type="datetimeFigureOut">
              <a:rPr lang="en-US" smtClean="0"/>
              <a:t>17/05/21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32CBC-18DD-6E43-8B1C-BFE048BB7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15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respiratory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rate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two important parameters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judging patients’ clinical condition, and allowing early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recognition of ARDS.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B2672-519C-DA4A-8D07-A1801BEC9C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25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Fibrinogen and D-dimer are increased, with typically only modest prolongation of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prothrombin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 (PT) and activated partial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thromboplastin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aPTT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and mild thrombocytosis or thrombocytopenia. The presence of a lupus anticoagulant (LA) is common in individuals with a prolonged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aPTT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risk for venous thromboembolism (VTE) is markedly increased, especially in patients in the intensive care unit (ICU), with case series reporting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prevalences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25 to 43 percent in ICU patients, often despite prophylactic-dose anticoagulation.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B2672-519C-DA4A-8D07-A1801BEC9C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9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issue in this early stage is disrupted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vasoregulation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where the pulmonary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vasoconstriction that normally occurs in response to hypoxia fails to occur because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an endothelial assault that mismatches perfusion to ventilation and may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 in profound hypoxemia. The clinician’s first response, boosting FIO2, may indeed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prove effective early on. If insufficient, noninvasive support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high-flow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nasal O2, CPAP, Bi-PAP) may stabilize the clinical course in mild cases, provided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the patient does not exert excessive inspiratory efforts. However, if respiratory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drive is not reduced by oxygen administration and noninvasive support, persistently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strong spontaneous inspiratory efforts simultaneously increase tissue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stresses and raise pulmonary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transvascular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pressures, vascular flows, and fluid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leakage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P-SILI).8-10 Progressive deterioration of lung function (a VILI vortex)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then rapidly ensue.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B2672-519C-DA4A-8D07-A1801BEC9C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87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B2672-519C-DA4A-8D07-A1801BEC9C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17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Proning</a:t>
            </a:r>
            <a:r>
              <a:rPr lang="en-US" dirty="0" smtClean="0"/>
              <a:t> improved parameters and only one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B2672-519C-DA4A-8D07-A1801BEC9CC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30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9AB1-E003-0440-A481-DC8AF036C7B5}" type="datetimeFigureOut">
              <a:rPr lang="en-US" smtClean="0"/>
              <a:t>17/05/21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BA82-76ED-CA4A-81B0-20B5E0E20D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9AB1-E003-0440-A481-DC8AF036C7B5}" type="datetimeFigureOut">
              <a:rPr lang="en-US" smtClean="0"/>
              <a:t>17/05/21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BA82-76ED-CA4A-81B0-20B5E0E20D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9AB1-E003-0440-A481-DC8AF036C7B5}" type="datetimeFigureOut">
              <a:rPr lang="en-US" smtClean="0"/>
              <a:t>17/05/21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BA82-76ED-CA4A-81B0-20B5E0E20D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9AB1-E003-0440-A481-DC8AF036C7B5}" type="datetimeFigureOut">
              <a:rPr lang="en-US" smtClean="0"/>
              <a:t>17/05/21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BA82-76ED-CA4A-81B0-20B5E0E20D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9AB1-E003-0440-A481-DC8AF036C7B5}" type="datetimeFigureOut">
              <a:rPr lang="en-US" smtClean="0"/>
              <a:t>17/05/21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BA82-76ED-CA4A-81B0-20B5E0E20D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9AB1-E003-0440-A481-DC8AF036C7B5}" type="datetimeFigureOut">
              <a:rPr lang="en-US" smtClean="0"/>
              <a:t>17/05/21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BA82-76ED-CA4A-81B0-20B5E0E20D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9AB1-E003-0440-A481-DC8AF036C7B5}" type="datetimeFigureOut">
              <a:rPr lang="en-US" smtClean="0"/>
              <a:t>17/05/21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BA82-76ED-CA4A-81B0-20B5E0E20D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9AB1-E003-0440-A481-DC8AF036C7B5}" type="datetimeFigureOut">
              <a:rPr lang="en-US" smtClean="0"/>
              <a:t>17/05/21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BA82-76ED-CA4A-81B0-20B5E0E20D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9AB1-E003-0440-A481-DC8AF036C7B5}" type="datetimeFigureOut">
              <a:rPr lang="en-US" smtClean="0"/>
              <a:t>17/05/21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BA82-76ED-CA4A-81B0-20B5E0E20D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9AB1-E003-0440-A481-DC8AF036C7B5}" type="datetimeFigureOut">
              <a:rPr lang="en-US" smtClean="0"/>
              <a:t>17/05/21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BA82-76ED-CA4A-81B0-20B5E0E20D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9AB1-E003-0440-A481-DC8AF036C7B5}" type="datetimeFigureOut">
              <a:rPr lang="en-US" smtClean="0"/>
              <a:t>17/05/21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4EBA82-76ED-CA4A-81B0-20B5E0E20DD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34EBA82-76ED-CA4A-81B0-20B5E0E20DD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13D9AB1-E003-0440-A481-DC8AF036C7B5}" type="datetimeFigureOut">
              <a:rPr lang="en-US" smtClean="0"/>
              <a:t>17/05/21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167" y="275168"/>
            <a:ext cx="8360833" cy="2920999"/>
          </a:xfrm>
        </p:spPr>
        <p:txBody>
          <a:bodyPr/>
          <a:lstStyle/>
          <a:p>
            <a:pPr algn="ctr"/>
            <a:r>
              <a:rPr lang="en-US" sz="5600" b="1" dirty="0" smtClean="0">
                <a:solidFill>
                  <a:srgbClr val="FF0000"/>
                </a:solidFill>
              </a:rPr>
              <a:t>INTENSIVE CARE MANAGEMENT IN COVID PATIENTS-AN UPDATE</a:t>
            </a:r>
            <a:endParaRPr lang="en-US" sz="5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14236"/>
            <a:ext cx="4233333" cy="2302933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 err="1">
                <a:solidFill>
                  <a:srgbClr val="000090"/>
                </a:solidFill>
              </a:rPr>
              <a:t>Dr</a:t>
            </a:r>
            <a:r>
              <a:rPr lang="en-US" sz="3400" b="1" dirty="0">
                <a:solidFill>
                  <a:srgbClr val="000090"/>
                </a:solidFill>
              </a:rPr>
              <a:t> Sudheesh K</a:t>
            </a:r>
          </a:p>
          <a:p>
            <a:pPr algn="ctr"/>
            <a:r>
              <a:rPr lang="en-US" sz="2600" b="1" dirty="0">
                <a:solidFill>
                  <a:srgbClr val="2F2B20"/>
                </a:solidFill>
              </a:rPr>
              <a:t>Professor</a:t>
            </a:r>
          </a:p>
          <a:p>
            <a:pPr algn="ctr"/>
            <a:r>
              <a:rPr lang="en-US" sz="2600" dirty="0" err="1">
                <a:solidFill>
                  <a:schemeClr val="tx1"/>
                </a:solidFill>
              </a:rPr>
              <a:t>Dept</a:t>
            </a:r>
            <a:r>
              <a:rPr lang="en-US" sz="2600" dirty="0">
                <a:solidFill>
                  <a:schemeClr val="tx1"/>
                </a:solidFill>
              </a:rPr>
              <a:t> of </a:t>
            </a:r>
            <a:r>
              <a:rPr lang="en-US" sz="2600" dirty="0" err="1">
                <a:solidFill>
                  <a:schemeClr val="tx1"/>
                </a:solidFill>
              </a:rPr>
              <a:t>anaesthesiology</a:t>
            </a:r>
            <a:endParaRPr lang="en-US" sz="2600" dirty="0">
              <a:solidFill>
                <a:schemeClr val="tx1"/>
              </a:solidFill>
            </a:endParaRPr>
          </a:p>
          <a:p>
            <a:pPr algn="ctr"/>
            <a:r>
              <a:rPr lang="en-US" sz="2600" dirty="0">
                <a:solidFill>
                  <a:schemeClr val="tx1"/>
                </a:solidFill>
              </a:rPr>
              <a:t>BMCRI, Bangalore</a:t>
            </a:r>
          </a:p>
          <a:p>
            <a:endParaRPr lang="en-US" sz="2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042830" y="3831165"/>
            <a:ext cx="4910667" cy="203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400" b="1" dirty="0" err="1" smtClean="0">
                <a:solidFill>
                  <a:srgbClr val="000090"/>
                </a:solidFill>
              </a:rPr>
              <a:t>Dr</a:t>
            </a:r>
            <a:r>
              <a:rPr lang="en-US" sz="3400" b="1" dirty="0" smtClean="0">
                <a:solidFill>
                  <a:srgbClr val="000090"/>
                </a:solidFill>
              </a:rPr>
              <a:t> </a:t>
            </a:r>
            <a:r>
              <a:rPr lang="en-US" sz="3400" b="1" dirty="0" err="1" smtClean="0">
                <a:solidFill>
                  <a:srgbClr val="000090"/>
                </a:solidFill>
              </a:rPr>
              <a:t>Vijaykumar</a:t>
            </a:r>
            <a:r>
              <a:rPr lang="en-US" sz="3400" b="1" dirty="0" smtClean="0">
                <a:solidFill>
                  <a:srgbClr val="000090"/>
                </a:solidFill>
              </a:rPr>
              <a:t> HN</a:t>
            </a:r>
          </a:p>
          <a:p>
            <a:pPr algn="ctr"/>
            <a:r>
              <a:rPr lang="en-US" sz="2800" b="1" dirty="0" smtClean="0">
                <a:solidFill>
                  <a:srgbClr val="2F2B20"/>
                </a:solidFill>
              </a:rPr>
              <a:t>Assoc. Professor and ICU in charge</a:t>
            </a:r>
          </a:p>
          <a:p>
            <a:pPr algn="ctr"/>
            <a:r>
              <a:rPr lang="en-US" sz="2800" dirty="0" err="1" smtClean="0">
                <a:solidFill>
                  <a:srgbClr val="2F2B20"/>
                </a:solidFill>
              </a:rPr>
              <a:t>Dept</a:t>
            </a:r>
            <a:r>
              <a:rPr lang="en-US" sz="2800" dirty="0" smtClean="0">
                <a:solidFill>
                  <a:srgbClr val="2F2B20"/>
                </a:solidFill>
              </a:rPr>
              <a:t> of </a:t>
            </a:r>
            <a:r>
              <a:rPr lang="en-US" sz="2800" dirty="0" err="1" smtClean="0">
                <a:solidFill>
                  <a:srgbClr val="2F2B20"/>
                </a:solidFill>
              </a:rPr>
              <a:t>anaesthesiology</a:t>
            </a:r>
            <a:endParaRPr lang="en-US" sz="2800" dirty="0" smtClean="0">
              <a:solidFill>
                <a:srgbClr val="2F2B20"/>
              </a:solidFill>
            </a:endParaRPr>
          </a:p>
          <a:p>
            <a:pPr algn="ctr"/>
            <a:r>
              <a:rPr lang="en-US" sz="2800" dirty="0" smtClean="0">
                <a:solidFill>
                  <a:srgbClr val="2F2B20"/>
                </a:solidFill>
              </a:rPr>
              <a:t>BMCRI, Bangalore</a:t>
            </a:r>
          </a:p>
          <a:p>
            <a:endParaRPr lang="en-US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440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25" y="152718"/>
            <a:ext cx="8558087" cy="99658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Coagulation and COVID 19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25543"/>
            <a:ext cx="8202281" cy="5163089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i="1" dirty="0"/>
              <a:t>Fibrinogen and D-</a:t>
            </a:r>
            <a:r>
              <a:rPr lang="en-US" sz="2800" i="1" dirty="0" smtClean="0"/>
              <a:t>dimer </a:t>
            </a:r>
            <a:r>
              <a:rPr lang="mr-IN" sz="2800" b="0" dirty="0" smtClean="0"/>
              <a:t>–</a:t>
            </a:r>
            <a:r>
              <a:rPr lang="en-US" sz="2800" b="0" dirty="0" smtClean="0"/>
              <a:t> increased</a:t>
            </a:r>
          </a:p>
          <a:p>
            <a:pPr marL="457200" indent="-457200">
              <a:buFont typeface="Arial"/>
              <a:buChar char="•"/>
            </a:pPr>
            <a:endParaRPr lang="en-US" sz="2800" b="0" dirty="0" smtClean="0"/>
          </a:p>
          <a:p>
            <a:pPr marL="457200" indent="-457200">
              <a:buFont typeface="Arial"/>
              <a:buChar char="•"/>
            </a:pPr>
            <a:r>
              <a:rPr lang="en-US" sz="2800" b="0" dirty="0" err="1" smtClean="0"/>
              <a:t>Prothrombin</a:t>
            </a:r>
            <a:r>
              <a:rPr lang="en-US" sz="2800" b="0" dirty="0" smtClean="0"/>
              <a:t> </a:t>
            </a:r>
            <a:r>
              <a:rPr lang="en-US" sz="2800" b="0" dirty="0"/>
              <a:t>time (PT) and activated partial </a:t>
            </a:r>
            <a:r>
              <a:rPr lang="en-US" sz="2800" b="0" dirty="0" err="1"/>
              <a:t>thromboplastin</a:t>
            </a:r>
            <a:r>
              <a:rPr lang="en-US" sz="2800" b="0" dirty="0"/>
              <a:t> time (</a:t>
            </a:r>
            <a:r>
              <a:rPr lang="en-US" sz="2800" b="0" dirty="0" err="1"/>
              <a:t>aPTT</a:t>
            </a:r>
            <a:r>
              <a:rPr lang="en-US" sz="2800" b="0" dirty="0" smtClean="0"/>
              <a:t>) </a:t>
            </a:r>
            <a:r>
              <a:rPr lang="mr-IN" sz="2800" b="0" dirty="0" smtClean="0"/>
              <a:t>–</a:t>
            </a:r>
            <a:r>
              <a:rPr lang="en-US" sz="2800" b="0" dirty="0" smtClean="0"/>
              <a:t> modest prolongation</a:t>
            </a:r>
          </a:p>
          <a:p>
            <a:pPr marL="457200" indent="-457200">
              <a:buFont typeface="Arial"/>
              <a:buChar char="•"/>
            </a:pPr>
            <a:endParaRPr lang="en-US" sz="2800" b="0" dirty="0" smtClean="0"/>
          </a:p>
          <a:p>
            <a:pPr marL="457200" indent="-457200">
              <a:buFont typeface="Arial"/>
              <a:buChar char="•"/>
            </a:pPr>
            <a:r>
              <a:rPr lang="en-US" sz="2800" b="0" dirty="0" smtClean="0"/>
              <a:t>Mild </a:t>
            </a:r>
            <a:r>
              <a:rPr lang="en-US" sz="2800" b="0" dirty="0"/>
              <a:t>thrombocytosis or thrombocytopenia. </a:t>
            </a:r>
            <a:endParaRPr lang="en-US" sz="2800" b="0" dirty="0" smtClean="0"/>
          </a:p>
          <a:p>
            <a:pPr marL="457200" indent="-457200">
              <a:buFont typeface="Arial"/>
              <a:buChar char="•"/>
            </a:pPr>
            <a:endParaRPr lang="en-US" sz="2800" b="0" dirty="0" smtClean="0"/>
          </a:p>
          <a:p>
            <a:pPr marL="457200" indent="-457200">
              <a:buFont typeface="Arial"/>
              <a:buChar char="•"/>
            </a:pPr>
            <a:r>
              <a:rPr lang="en-US" sz="2800" b="0" dirty="0" smtClean="0"/>
              <a:t>The </a:t>
            </a:r>
            <a:r>
              <a:rPr lang="en-US" sz="2800" b="0" dirty="0"/>
              <a:t>presence of a lupus anticoagulant (LA) is common in individuals with a prolonged </a:t>
            </a:r>
            <a:r>
              <a:rPr lang="en-US" sz="2800" b="0" dirty="0" err="1"/>
              <a:t>aPTT</a:t>
            </a:r>
            <a:r>
              <a:rPr lang="en-US" sz="2800" b="0" dirty="0"/>
              <a:t>. </a:t>
            </a:r>
          </a:p>
          <a:p>
            <a:pPr marL="457200" indent="-457200">
              <a:buFont typeface="Arial"/>
              <a:buChar char="•"/>
            </a:pPr>
            <a:r>
              <a:rPr lang="en-US" sz="3200" b="0" u="sng" dirty="0" smtClean="0">
                <a:solidFill>
                  <a:srgbClr val="FF0000"/>
                </a:solidFill>
              </a:rPr>
              <a:t>Risk of venous thromboembolism </a:t>
            </a:r>
            <a:r>
              <a:rPr lang="mr-IN" sz="3200" b="0" u="sng" dirty="0" smtClean="0">
                <a:solidFill>
                  <a:srgbClr val="FF0000"/>
                </a:solidFill>
              </a:rPr>
              <a:t>–</a:t>
            </a:r>
            <a:r>
              <a:rPr lang="en-US" sz="3200" b="0" u="sng" dirty="0" smtClean="0">
                <a:solidFill>
                  <a:srgbClr val="FF0000"/>
                </a:solidFill>
              </a:rPr>
              <a:t> 25%-43%</a:t>
            </a:r>
            <a:endParaRPr lang="en-US" sz="3200" b="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145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71323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Low lung weight </a:t>
            </a:r>
            <a:r>
              <a:rPr lang="en-US" b="1" dirty="0" err="1" smtClean="0">
                <a:solidFill>
                  <a:srgbClr val="FF0000"/>
                </a:solidFill>
              </a:rPr>
              <a:t>vs</a:t>
            </a:r>
            <a:r>
              <a:rPr lang="en-US" b="1" dirty="0" smtClean="0">
                <a:solidFill>
                  <a:srgbClr val="FF0000"/>
                </a:solidFill>
              </a:rPr>
              <a:t> High lung weight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476399"/>
              </p:ext>
            </p:extLst>
          </p:nvPr>
        </p:nvGraphicFramePr>
        <p:xfrm>
          <a:off x="457200" y="1752600"/>
          <a:ext cx="8040406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0203"/>
                <a:gridCol w="40202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rgbClr val="0000FF"/>
                          </a:solidFill>
                        </a:rPr>
                        <a:t>Type L</a:t>
                      </a:r>
                      <a:endParaRPr lang="en-US" sz="3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rgbClr val="0000FF"/>
                          </a:solidFill>
                        </a:rPr>
                        <a:t>Type H</a:t>
                      </a:r>
                      <a:endParaRPr lang="en-US" sz="3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 </a:t>
                      </a:r>
                      <a:r>
                        <a:rPr lang="en-US" sz="2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elastance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 </a:t>
                      </a:r>
                      <a:r>
                        <a:rPr lang="en-US" sz="2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elastance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Low V/Q ratio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 right-to-left shunt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Low lung weight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 lung weight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Low lung </a:t>
                      </a:r>
                      <a:r>
                        <a:rPr lang="en-US" sz="2600" dirty="0" err="1" smtClean="0"/>
                        <a:t>recruitability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 lung </a:t>
                      </a:r>
                      <a:r>
                        <a:rPr lang="en-US" sz="2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recruitability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Various</a:t>
                      </a:r>
                      <a:r>
                        <a:rPr lang="en-US" sz="2600" baseline="0" dirty="0" smtClean="0"/>
                        <a:t> non invasive modes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Non</a:t>
                      </a:r>
                      <a:r>
                        <a:rPr lang="en-US" sz="2600" baseline="0" dirty="0" smtClean="0"/>
                        <a:t> invasive modes less effective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Low PEEP high</a:t>
                      </a:r>
                      <a:r>
                        <a:rPr lang="en-US" sz="2600" baseline="0" dirty="0" smtClean="0"/>
                        <a:t> tidal volume strategy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High PEEP,</a:t>
                      </a:r>
                      <a:r>
                        <a:rPr lang="en-US" sz="2600" baseline="0" dirty="0" smtClean="0"/>
                        <a:t> lung protective strategy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4" descr="L ty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26" y="1649526"/>
            <a:ext cx="4255517" cy="31341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69943" y="1752600"/>
            <a:ext cx="4027663" cy="426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Shot 2020-05-26 at 10.49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22" y="1752600"/>
            <a:ext cx="4330700" cy="3644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199" y="6162186"/>
            <a:ext cx="827132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John J. Marini, </a:t>
            </a:r>
            <a:r>
              <a:rPr lang="en-US" dirty="0" smtClean="0"/>
              <a:t>MD et al</a:t>
            </a:r>
            <a:endParaRPr lang="en-US" dirty="0"/>
          </a:p>
          <a:p>
            <a:r>
              <a:rPr lang="en-US" dirty="0"/>
              <a:t>JAMA. Published online April 24, 2020. doi:10.1001/jama.2020.6825</a:t>
            </a:r>
          </a:p>
        </p:txBody>
      </p:sp>
    </p:spTree>
    <p:extLst>
      <p:ext uri="{BB962C8B-B14F-4D97-AF65-F5344CB8AC3E}">
        <p14:creationId xmlns:p14="http://schemas.microsoft.com/office/powerpoint/2010/main" val="2990602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20" y="152718"/>
            <a:ext cx="8593503" cy="1100939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New insights</a:t>
            </a:r>
            <a:r>
              <a:rPr lang="mr-IN" b="1" dirty="0" smtClean="0">
                <a:solidFill>
                  <a:srgbClr val="FF0000"/>
                </a:solidFill>
              </a:rPr>
              <a:t>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20" y="1276885"/>
            <a:ext cx="8593504" cy="5205843"/>
          </a:xfrm>
        </p:spPr>
        <p:txBody>
          <a:bodyPr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b="0" dirty="0"/>
              <a:t>The key issue in this early stage  </a:t>
            </a:r>
            <a:r>
              <a:rPr lang="en-US" sz="2600" b="0" dirty="0" smtClean="0"/>
              <a:t>- disrupted </a:t>
            </a:r>
            <a:r>
              <a:rPr lang="en-US" sz="2600" b="0" dirty="0" err="1"/>
              <a:t>vasoregulation</a:t>
            </a:r>
            <a:r>
              <a:rPr lang="en-US" sz="2600" b="0" dirty="0"/>
              <a:t>, </a:t>
            </a:r>
            <a:r>
              <a:rPr lang="en-US" sz="2600" b="0" dirty="0" smtClean="0"/>
              <a:t>(failure of hypoxic pulmonary vasoconstriction) </a:t>
            </a:r>
          </a:p>
          <a:p>
            <a:pPr marL="457200" indent="-457200">
              <a:buFont typeface="Arial"/>
              <a:buChar char="•"/>
            </a:pPr>
            <a:r>
              <a:rPr lang="en-US" sz="2600" b="0" dirty="0" smtClean="0"/>
              <a:t>Supportive non invasive measures for oxygenation may help</a:t>
            </a:r>
            <a:r>
              <a:rPr lang="mr-IN" sz="2600" b="0" dirty="0" smtClean="0"/>
              <a:t>…</a:t>
            </a:r>
            <a:endParaRPr lang="en-US" sz="2600" b="0" dirty="0" smtClean="0"/>
          </a:p>
          <a:p>
            <a:pPr marL="457200" indent="-457200">
              <a:buFont typeface="Arial"/>
              <a:buChar char="•"/>
            </a:pPr>
            <a:r>
              <a:rPr lang="en-US" sz="2600" b="0" dirty="0" smtClean="0"/>
              <a:t>However, worsening of disease due to infection/ Cytokine storm</a:t>
            </a:r>
          </a:p>
          <a:p>
            <a:pPr marL="457200" indent="-457200">
              <a:buFont typeface="Arial"/>
              <a:buChar char="•"/>
            </a:pPr>
            <a:r>
              <a:rPr lang="en-US" sz="2600" b="0" dirty="0" smtClean="0"/>
              <a:t>Persistent strong </a:t>
            </a:r>
            <a:r>
              <a:rPr lang="en-US" sz="2600" b="0" dirty="0"/>
              <a:t>spontaneous inspiratory </a:t>
            </a:r>
            <a:r>
              <a:rPr lang="en-US" sz="2600" b="0" dirty="0" smtClean="0"/>
              <a:t>efforts </a:t>
            </a:r>
            <a:r>
              <a:rPr lang="mr-IN" sz="2600" b="0" dirty="0" smtClean="0"/>
              <a:t>–</a:t>
            </a:r>
            <a:r>
              <a:rPr lang="en-US" sz="2600" b="0" dirty="0" smtClean="0"/>
              <a:t> 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b="0" dirty="0" smtClean="0"/>
              <a:t> tissue stresses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b="0" dirty="0" smtClean="0"/>
              <a:t> pulmonary </a:t>
            </a:r>
            <a:r>
              <a:rPr lang="en-US" sz="2600" b="0" dirty="0" err="1"/>
              <a:t>transvascular</a:t>
            </a:r>
            <a:r>
              <a:rPr lang="en-US" sz="2600" b="0" dirty="0"/>
              <a:t> pressures, vascular flows, and </a:t>
            </a:r>
            <a:r>
              <a:rPr lang="en-US" sz="2600" b="0" dirty="0" smtClean="0"/>
              <a:t>fluid leakage </a:t>
            </a:r>
            <a:r>
              <a:rPr lang="en-US" sz="2600" b="1" i="1" dirty="0" smtClean="0"/>
              <a:t>( Self inflicted lung injury P</a:t>
            </a:r>
            <a:r>
              <a:rPr lang="en-US" sz="2600" b="1" i="1" dirty="0"/>
              <a:t>-SILI)</a:t>
            </a:r>
            <a:r>
              <a:rPr lang="en-US" sz="2600" b="0" dirty="0" smtClean="0"/>
              <a:t>.</a:t>
            </a:r>
            <a:endParaRPr lang="en-US" sz="26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154599" y="5064114"/>
            <a:ext cx="0" cy="461874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154599" y="5525988"/>
            <a:ext cx="0" cy="461874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671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89651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Respiratory care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128"/>
            <a:ext cx="7620000" cy="4856035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Oxygen </a:t>
            </a:r>
            <a:r>
              <a:rPr lang="en-US" sz="2800" dirty="0" err="1" smtClean="0"/>
              <a:t>supplemenation</a:t>
            </a:r>
            <a:endParaRPr lang="en-US" sz="2800" dirty="0" smtClean="0"/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/>
              <a:t>Low flow oxygen</a:t>
            </a: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/>
              <a:t>High flow oxygen</a:t>
            </a: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/>
              <a:t>Non invasive ventilation</a:t>
            </a: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/>
              <a:t>Invasive ventilation</a:t>
            </a: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/>
              <a:t>ECMO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8867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22914" cy="95248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Oxygenation targets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008"/>
            <a:ext cx="7620000" cy="432815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/>
              <a:t>SpO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</a:t>
            </a:r>
            <a:r>
              <a:rPr lang="mr-IN" sz="2600" dirty="0" smtClean="0"/>
              <a:t>–</a:t>
            </a:r>
            <a:r>
              <a:rPr lang="en-US" sz="2600" dirty="0"/>
              <a:t> </a:t>
            </a:r>
            <a:r>
              <a:rPr lang="en-US" sz="2600" dirty="0" smtClean="0"/>
              <a:t>92% - 94%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/>
              <a:t>PaO2 </a:t>
            </a:r>
            <a:r>
              <a:rPr lang="mr-IN" sz="2600" dirty="0" smtClean="0"/>
              <a:t>–</a:t>
            </a:r>
            <a:r>
              <a:rPr lang="en-US" sz="2600" dirty="0" smtClean="0"/>
              <a:t> 55 mm of Hg and above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/>
              <a:t>Lower limits in case of pre existing pulmonary disorders and old age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171638" y="4745463"/>
            <a:ext cx="8695811" cy="954107"/>
          </a:xfrm>
          <a:prstGeom prst="rect">
            <a:avLst/>
          </a:prstGeom>
          <a:solidFill>
            <a:srgbClr val="FFFF00"/>
          </a:solidFill>
          <a:ln w="28575" cmpd="sng"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Presence of respiratory alkalosis in ABG </a:t>
            </a:r>
            <a:r>
              <a:rPr lang="mr-IN" sz="2800" dirty="0" smtClean="0"/>
              <a:t>–</a:t>
            </a:r>
            <a:r>
              <a:rPr lang="en-US" sz="2800" dirty="0" smtClean="0"/>
              <a:t> increased work of breathing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9402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37" y="152718"/>
            <a:ext cx="8560515" cy="1034957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Oxygen therapy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885" y="1319639"/>
            <a:ext cx="8560515" cy="5311547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/>
              <a:t>Low flow oxygen </a:t>
            </a:r>
          </a:p>
          <a:p>
            <a:pPr marL="914400" lvl="1" indent="-457200">
              <a:spcBef>
                <a:spcPts val="1776"/>
              </a:spcBef>
              <a:spcAft>
                <a:spcPts val="1200"/>
              </a:spcAft>
              <a:buFont typeface="Arial"/>
              <a:buChar char="•"/>
            </a:pPr>
            <a:r>
              <a:rPr lang="en-US" sz="2400" dirty="0"/>
              <a:t>S</a:t>
            </a:r>
            <a:r>
              <a:rPr lang="en-US" sz="2400" dirty="0" smtClean="0"/>
              <a:t>upplemental </a:t>
            </a:r>
            <a:r>
              <a:rPr lang="en-US" sz="2400" dirty="0"/>
              <a:t>oxygenation with a low flow system via nasal cannula </a:t>
            </a:r>
            <a:r>
              <a:rPr lang="en-US" sz="2400" dirty="0" smtClean="0"/>
              <a:t>(</a:t>
            </a:r>
            <a:r>
              <a:rPr lang="en-US" sz="2400" dirty="0" err="1"/>
              <a:t>ie</a:t>
            </a:r>
            <a:r>
              <a:rPr lang="en-US" sz="2400" dirty="0"/>
              <a:t>, up to </a:t>
            </a:r>
            <a:r>
              <a:rPr lang="en-US" sz="2400" dirty="0" smtClean="0"/>
              <a:t>4 </a:t>
            </a:r>
            <a:r>
              <a:rPr lang="en-US" sz="2400" dirty="0"/>
              <a:t>L/min). </a:t>
            </a:r>
            <a:endParaRPr lang="en-US" sz="2400" dirty="0" smtClean="0"/>
          </a:p>
          <a:p>
            <a:pPr marL="914400" lvl="1" indent="-457200">
              <a:spcBef>
                <a:spcPts val="1776"/>
              </a:spcBef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Simple </a:t>
            </a:r>
            <a:r>
              <a:rPr lang="en-US" sz="2400" dirty="0"/>
              <a:t>face </a:t>
            </a:r>
            <a:r>
              <a:rPr lang="en-US" sz="2400" dirty="0" smtClean="0"/>
              <a:t>mask (</a:t>
            </a:r>
            <a:r>
              <a:rPr lang="en-US" sz="2400" dirty="0" err="1" smtClean="0"/>
              <a:t>upto</a:t>
            </a:r>
            <a:r>
              <a:rPr lang="en-US" sz="2400" dirty="0" smtClean="0"/>
              <a:t> 6 </a:t>
            </a:r>
            <a:r>
              <a:rPr lang="en-US" sz="2400" dirty="0" err="1" smtClean="0"/>
              <a:t>lts</a:t>
            </a:r>
            <a:r>
              <a:rPr lang="en-US" sz="2400" dirty="0" smtClean="0"/>
              <a:t>/min)</a:t>
            </a:r>
          </a:p>
          <a:p>
            <a:pPr marL="914400" lvl="1" indent="-457200">
              <a:spcBef>
                <a:spcPts val="1776"/>
              </a:spcBef>
              <a:spcAft>
                <a:spcPts val="1200"/>
              </a:spcAft>
              <a:buFont typeface="Arial"/>
              <a:buChar char="•"/>
            </a:pPr>
            <a:r>
              <a:rPr lang="en-US" sz="2400" dirty="0" err="1" smtClean="0"/>
              <a:t>Venturi</a:t>
            </a:r>
            <a:r>
              <a:rPr lang="en-US" sz="2400" dirty="0" smtClean="0"/>
              <a:t> </a:t>
            </a:r>
            <a:r>
              <a:rPr lang="en-US" sz="2400" dirty="0"/>
              <a:t>face mask, or </a:t>
            </a:r>
            <a:r>
              <a:rPr lang="en-US" sz="2400" dirty="0" smtClean="0"/>
              <a:t>non </a:t>
            </a:r>
            <a:r>
              <a:rPr lang="en-US" sz="2400" dirty="0" err="1" smtClean="0"/>
              <a:t>rebreather</a:t>
            </a:r>
            <a:r>
              <a:rPr lang="en-US" sz="2400" dirty="0" smtClean="0"/>
              <a:t> mask.</a:t>
            </a:r>
          </a:p>
          <a:p>
            <a:pPr marL="914400" lvl="1" indent="-457200">
              <a:buFont typeface="Arial"/>
              <a:buChar char="•"/>
            </a:pP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600" dirty="0" smtClean="0"/>
              <a:t>High oxygen requirement</a:t>
            </a:r>
            <a:r>
              <a:rPr lang="en-US" sz="2600" dirty="0"/>
              <a:t> </a:t>
            </a:r>
          </a:p>
          <a:p>
            <a:pPr marL="914400" lvl="1" indent="-457200">
              <a:spcBef>
                <a:spcPts val="1776"/>
              </a:spcBef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High flow nasal oxygen (HFNO)/ Non invasive ventilation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04299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49" y="152718"/>
            <a:ext cx="8692470" cy="110093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High flow nasal oxygen therapy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68099"/>
            <a:ext cx="8383719" cy="4981637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8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b="0" dirty="0" smtClean="0"/>
              <a:t>Emerging evidence </a:t>
            </a:r>
            <a:r>
              <a:rPr lang="mr-IN" sz="2800" b="0" dirty="0" smtClean="0"/>
              <a:t>–</a:t>
            </a:r>
            <a:r>
              <a:rPr lang="en-US" sz="2800" b="0" dirty="0" smtClean="0"/>
              <a:t> beneficial in patients with mild to moderate ARDS in controlled conditions.</a:t>
            </a:r>
          </a:p>
          <a:p>
            <a:pPr marL="342900" indent="-342900">
              <a:spcBef>
                <a:spcPts val="8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b="0" dirty="0" smtClean="0"/>
              <a:t>May delay intubation.</a:t>
            </a:r>
          </a:p>
          <a:p>
            <a:pPr marL="342900" indent="-342900">
              <a:spcBef>
                <a:spcPts val="8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b="0" dirty="0" smtClean="0"/>
              <a:t>Early intubation  - greater workload on ICU personnel and greater morbidity.</a:t>
            </a:r>
          </a:p>
          <a:p>
            <a:pPr marL="342900" indent="-342900">
              <a:spcBef>
                <a:spcPts val="8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b="0" dirty="0" smtClean="0"/>
              <a:t>Risk of spread of infection to HCP </a:t>
            </a:r>
            <a:r>
              <a:rPr lang="mr-IN" sz="2800" b="0" dirty="0" smtClean="0"/>
              <a:t>–</a:t>
            </a:r>
            <a:r>
              <a:rPr lang="en-US" sz="2800" b="0" dirty="0" smtClean="0"/>
              <a:t> main concern</a:t>
            </a:r>
          </a:p>
          <a:p>
            <a:pPr marL="342900" indent="-342900">
              <a:spcBef>
                <a:spcPts val="8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b="0" dirty="0" smtClean="0"/>
              <a:t>Lack of evidence to decisively prove the diminished need for invasive ventilation.</a:t>
            </a:r>
          </a:p>
          <a:p>
            <a:pPr marL="342900" indent="-342900">
              <a:buFont typeface="Arial"/>
              <a:buChar char="•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94778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48" y="152718"/>
            <a:ext cx="8791435" cy="105145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High flow nasal oxygen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19639"/>
            <a:ext cx="8169293" cy="5064115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600" dirty="0" smtClean="0"/>
              <a:t>Experimental observations </a:t>
            </a:r>
            <a:r>
              <a:rPr lang="mr-IN" sz="2600" dirty="0" smtClean="0"/>
              <a:t>–</a:t>
            </a:r>
            <a:r>
              <a:rPr lang="en-US" sz="2600" dirty="0" smtClean="0"/>
              <a:t> aerosol spread </a:t>
            </a:r>
            <a:r>
              <a:rPr lang="en-US" sz="2600" dirty="0" err="1" smtClean="0"/>
              <a:t>upto</a:t>
            </a:r>
            <a:r>
              <a:rPr lang="en-US" sz="2600" dirty="0" smtClean="0"/>
              <a:t> 200 mm from the patients nares with flows of 60 </a:t>
            </a:r>
            <a:r>
              <a:rPr lang="en-US" sz="2600" dirty="0" err="1" smtClean="0"/>
              <a:t>lts</a:t>
            </a:r>
            <a:r>
              <a:rPr lang="en-US" sz="2600" dirty="0" smtClean="0"/>
              <a:t>/ min. and </a:t>
            </a:r>
            <a:r>
              <a:rPr lang="en-US" sz="2600" dirty="0" err="1" smtClean="0"/>
              <a:t>upto</a:t>
            </a:r>
            <a:r>
              <a:rPr lang="en-US" sz="2600" dirty="0" smtClean="0"/>
              <a:t> 300 mm with CPAP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600" b="0" dirty="0" smtClean="0"/>
              <a:t>Ensure proper positioning of nasal cannula,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600" b="0" dirty="0" smtClean="0"/>
              <a:t>Proper connections with emphasis on use of humidifiers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600" b="0" dirty="0" smtClean="0"/>
              <a:t>Flows as minimum as possible ( 40 </a:t>
            </a:r>
            <a:r>
              <a:rPr lang="en-US" sz="2600" b="0" dirty="0" err="1" smtClean="0"/>
              <a:t>lts</a:t>
            </a:r>
            <a:r>
              <a:rPr lang="en-US" sz="2600" b="0" dirty="0" smtClean="0"/>
              <a:t>/ min)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600" dirty="0" smtClean="0"/>
              <a:t>Change over to next level if distress persists at flow of &gt;40 </a:t>
            </a:r>
            <a:r>
              <a:rPr lang="en-US" sz="2600" dirty="0" err="1" smtClean="0"/>
              <a:t>lts</a:t>
            </a:r>
            <a:r>
              <a:rPr lang="en-US" sz="2600" dirty="0" smtClean="0"/>
              <a:t>/min and FiO2 &gt; 60%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15649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Screen Shot 2020-04-12 at 10.45.28 PM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63" b="-1663"/>
          <a:stretch/>
        </p:blipFill>
        <p:spPr>
          <a:xfrm>
            <a:off x="450637" y="278908"/>
            <a:ext cx="7924800" cy="3216621"/>
          </a:xfrm>
        </p:spPr>
      </p:pic>
      <p:pic>
        <p:nvPicPr>
          <p:cNvPr id="8" name="Content Placeholder 7" descr="Screen Shot 2020-04-12 at 10.45.58 PM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50" b="-5520"/>
          <a:stretch/>
        </p:blipFill>
        <p:spPr>
          <a:xfrm>
            <a:off x="457199" y="3495529"/>
            <a:ext cx="7918237" cy="3213957"/>
          </a:xfrm>
        </p:spPr>
      </p:pic>
    </p:spTree>
    <p:extLst>
      <p:ext uri="{BB962C8B-B14F-4D97-AF65-F5344CB8AC3E}">
        <p14:creationId xmlns:p14="http://schemas.microsoft.com/office/powerpoint/2010/main" val="3010837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21" y="152718"/>
            <a:ext cx="8449447" cy="105145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Early Awake </a:t>
            </a:r>
            <a:r>
              <a:rPr lang="en-US" b="1" dirty="0" err="1" smtClean="0">
                <a:solidFill>
                  <a:srgbClr val="FF0000"/>
                </a:solidFill>
              </a:rPr>
              <a:t>proning</a:t>
            </a:r>
            <a:r>
              <a:rPr lang="en-US" b="1" dirty="0" smtClean="0">
                <a:solidFill>
                  <a:srgbClr val="FF0000"/>
                </a:solidFill>
              </a:rPr>
              <a:t> with HFNC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Screen Shot 2020-05-26 at 7.26.40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26" b="-6230"/>
          <a:stretch/>
        </p:blipFill>
        <p:spPr>
          <a:xfrm>
            <a:off x="56523" y="2127970"/>
            <a:ext cx="8948382" cy="3449380"/>
          </a:xfrm>
          <a:ln w="28575" cmpd="sng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 rot="10800000" flipV="1">
            <a:off x="214425" y="5710664"/>
            <a:ext cx="8560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Xu</a:t>
            </a:r>
            <a:r>
              <a:rPr lang="en-US" sz="1600" dirty="0"/>
              <a:t>, Q., Wang, T., Qin, X. </a:t>
            </a:r>
            <a:r>
              <a:rPr lang="en-US" sz="1600" i="1" dirty="0"/>
              <a:t>et al.</a:t>
            </a:r>
            <a:r>
              <a:rPr lang="en-US" sz="1600" dirty="0"/>
              <a:t> Early awake prone position combined with high-flow nasal oxygen therapy in severe COVID-19: a case series. </a:t>
            </a:r>
            <a:r>
              <a:rPr lang="en-US" sz="1600" i="1" dirty="0" err="1"/>
              <a:t>Crit</a:t>
            </a:r>
            <a:r>
              <a:rPr lang="en-US" sz="1600" i="1" dirty="0"/>
              <a:t> Care</a:t>
            </a:r>
            <a:r>
              <a:rPr lang="en-US" sz="1600" dirty="0"/>
              <a:t> </a:t>
            </a:r>
            <a:r>
              <a:rPr lang="en-US" sz="1600" b="1" dirty="0"/>
              <a:t>24, </a:t>
            </a:r>
            <a:r>
              <a:rPr lang="en-US" sz="1600" dirty="0"/>
              <a:t>250 (2020). https://</a:t>
            </a:r>
            <a:r>
              <a:rPr lang="en-US" sz="1600" dirty="0" err="1"/>
              <a:t>doi.org</a:t>
            </a:r>
            <a:r>
              <a:rPr lang="en-US" sz="1600" dirty="0"/>
              <a:t>/10.1186/s13054-020-02991-7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8042" y="1255654"/>
            <a:ext cx="77370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Case series of 10 patients </a:t>
            </a:r>
            <a:r>
              <a:rPr lang="mr-IN" sz="2600" dirty="0" smtClean="0"/>
              <a:t>–</a:t>
            </a:r>
            <a:r>
              <a:rPr lang="en-US" sz="2600" dirty="0" smtClean="0"/>
              <a:t> PaO2/FiO2 ratio &lt; 300</a:t>
            </a:r>
            <a:endParaRPr lang="en-US" sz="2600" dirty="0"/>
          </a:p>
        </p:txBody>
      </p:sp>
      <p:sp>
        <p:nvSpPr>
          <p:cNvPr id="7" name="Donut 6"/>
          <p:cNvSpPr/>
          <p:nvPr/>
        </p:nvSpPr>
        <p:spPr>
          <a:xfrm>
            <a:off x="7037147" y="2385391"/>
            <a:ext cx="1184300" cy="2579026"/>
          </a:xfrm>
          <a:prstGeom prst="donut">
            <a:avLst>
              <a:gd name="adj" fmla="val 37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317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938373" cy="100196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Disclaimer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600" dirty="0" smtClean="0">
                <a:solidFill>
                  <a:srgbClr val="2F2B20"/>
                </a:solidFill>
              </a:rPr>
              <a:t>This lecture is regarding basic tips to manage the patient in ICU and meant primarily for novices..</a:t>
            </a:r>
          </a:p>
          <a:p>
            <a:pPr algn="ctr"/>
            <a:endParaRPr lang="en-US" sz="2400" dirty="0" smtClean="0">
              <a:solidFill>
                <a:srgbClr val="2F2B20"/>
              </a:solidFill>
            </a:endParaRPr>
          </a:p>
          <a:p>
            <a:pPr algn="ctr"/>
            <a:r>
              <a:rPr lang="en-US" sz="2400" dirty="0" smtClean="0">
                <a:solidFill>
                  <a:srgbClr val="2F2B20"/>
                </a:solidFill>
              </a:rPr>
              <a:t>Disease still is evolving and the information provided is based on current understanding of disease based on available literature.</a:t>
            </a:r>
          </a:p>
          <a:p>
            <a:pPr algn="ctr"/>
            <a:endParaRPr lang="en-US" sz="2400" dirty="0" smtClean="0">
              <a:solidFill>
                <a:srgbClr val="2F2B20"/>
              </a:solidFill>
            </a:endParaRPr>
          </a:p>
          <a:p>
            <a:pPr algn="ctr"/>
            <a:r>
              <a:rPr lang="en-US" sz="2400" dirty="0" smtClean="0">
                <a:solidFill>
                  <a:srgbClr val="2F2B20"/>
                </a:solidFill>
              </a:rPr>
              <a:t>The diagnosis and management of the patients evolve as more evidence comes to light.</a:t>
            </a:r>
            <a:endParaRPr lang="en-US" sz="24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2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943" y="152718"/>
            <a:ext cx="8824423" cy="13716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Awake </a:t>
            </a:r>
            <a:r>
              <a:rPr lang="en-US" b="1" dirty="0" err="1" smtClean="0">
                <a:solidFill>
                  <a:srgbClr val="FF0000"/>
                </a:solidFill>
              </a:rPr>
              <a:t>proning</a:t>
            </a:r>
            <a:r>
              <a:rPr lang="en-US" b="1" dirty="0" smtClean="0">
                <a:solidFill>
                  <a:srgbClr val="FF0000"/>
                </a:solidFill>
              </a:rPr>
              <a:t> and intubation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Screen Shot 2020-05-26 at 6.45.3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93" r="-3393"/>
          <a:stretch>
            <a:fillRect/>
          </a:stretch>
        </p:blipFill>
        <p:spPr>
          <a:xfrm>
            <a:off x="457200" y="1752600"/>
            <a:ext cx="8298718" cy="4763119"/>
          </a:xfrm>
        </p:spPr>
      </p:pic>
    </p:spTree>
    <p:extLst>
      <p:ext uri="{BB962C8B-B14F-4D97-AF65-F5344CB8AC3E}">
        <p14:creationId xmlns:p14="http://schemas.microsoft.com/office/powerpoint/2010/main" val="4035860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Screen Shot 2020-05-26 at 6.50.28 PM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99" b="-1926"/>
          <a:stretch/>
        </p:blipFill>
        <p:spPr>
          <a:xfrm>
            <a:off x="98964" y="375056"/>
            <a:ext cx="8857412" cy="984801"/>
          </a:xfrm>
        </p:spPr>
      </p:pic>
      <p:pic>
        <p:nvPicPr>
          <p:cNvPr id="8" name="Content Placeholder 7" descr="Screen Shot 2020-05-26 at 6.50.16 PM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" r="-355"/>
          <a:stretch/>
        </p:blipFill>
        <p:spPr>
          <a:xfrm>
            <a:off x="98964" y="1309778"/>
            <a:ext cx="8857412" cy="5498737"/>
          </a:xfrm>
        </p:spPr>
      </p:pic>
      <p:sp>
        <p:nvSpPr>
          <p:cNvPr id="9" name="Frame 8"/>
          <p:cNvSpPr/>
          <p:nvPr/>
        </p:nvSpPr>
        <p:spPr>
          <a:xfrm>
            <a:off x="7343892" y="609918"/>
            <a:ext cx="914400" cy="914400"/>
          </a:xfrm>
          <a:prstGeom prst="frame">
            <a:avLst>
              <a:gd name="adj1" fmla="val 7088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7343892" y="3244204"/>
            <a:ext cx="1332084" cy="1786920"/>
          </a:xfrm>
          <a:prstGeom prst="frame">
            <a:avLst>
              <a:gd name="adj1" fmla="val 7088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8521" y="5467155"/>
            <a:ext cx="6668316" cy="914400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5 out of 24 required intubation- 4 of them had prone for less than one hour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1959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09" y="152718"/>
            <a:ext cx="8494538" cy="10184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HFNC v/s NIV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6648"/>
            <a:ext cx="7620000" cy="4839515"/>
          </a:xfrm>
        </p:spPr>
        <p:txBody>
          <a:bodyPr>
            <a:normAutofit/>
          </a:bodyPr>
          <a:lstStyle/>
          <a:p>
            <a:r>
              <a:rPr lang="en-US" sz="2600" dirty="0" smtClean="0"/>
              <a:t>Better to use HFNC over NIV. (initial thoughts)</a:t>
            </a:r>
          </a:p>
          <a:p>
            <a:endParaRPr lang="en-US" sz="2600" i="1" u="sng" dirty="0" smtClean="0">
              <a:solidFill>
                <a:srgbClr val="FF0000"/>
              </a:solidFill>
            </a:endParaRPr>
          </a:p>
          <a:p>
            <a:r>
              <a:rPr lang="en-US" sz="3000" dirty="0" smtClean="0">
                <a:solidFill>
                  <a:srgbClr val="2F2B20"/>
                </a:solidFill>
              </a:rPr>
              <a:t>Based on respiratory mechanics</a:t>
            </a:r>
            <a:r>
              <a:rPr lang="mr-IN" sz="3000" dirty="0" smtClean="0">
                <a:solidFill>
                  <a:srgbClr val="2F2B20"/>
                </a:solidFill>
              </a:rPr>
              <a:t>…</a:t>
            </a:r>
          </a:p>
          <a:p>
            <a:endParaRPr lang="mr-IN" sz="2600" dirty="0">
              <a:solidFill>
                <a:srgbClr val="FF0000"/>
              </a:solidFill>
            </a:endParaRPr>
          </a:p>
          <a:p>
            <a:r>
              <a:rPr lang="mr-IN" sz="2600" dirty="0">
                <a:solidFill>
                  <a:srgbClr val="2F2B20"/>
                </a:solidFill>
              </a:rPr>
              <a:t>T</a:t>
            </a:r>
            <a:r>
              <a:rPr lang="mr-IN" sz="2600" dirty="0" smtClean="0">
                <a:solidFill>
                  <a:srgbClr val="2F2B20"/>
                </a:solidFill>
              </a:rPr>
              <a:t>hose presenting with </a:t>
            </a:r>
            <a:r>
              <a:rPr lang="mr-IN" sz="2600" b="1" dirty="0" smtClean="0">
                <a:solidFill>
                  <a:srgbClr val="FF0000"/>
                </a:solidFill>
              </a:rPr>
              <a:t>happy hypoxia – HFNC</a:t>
            </a:r>
          </a:p>
          <a:p>
            <a:endParaRPr lang="mr-IN" sz="2600" b="1" dirty="0">
              <a:solidFill>
                <a:srgbClr val="FF0000"/>
              </a:solidFill>
            </a:endParaRPr>
          </a:p>
          <a:p>
            <a:r>
              <a:rPr lang="en-US" sz="2600" i="1" dirty="0" smtClean="0">
                <a:solidFill>
                  <a:srgbClr val="2F2B20"/>
                </a:solidFill>
              </a:rPr>
              <a:t>T</a:t>
            </a:r>
            <a:r>
              <a:rPr lang="mr-IN" sz="2600" i="1" dirty="0" smtClean="0">
                <a:solidFill>
                  <a:srgbClr val="2F2B20"/>
                </a:solidFill>
              </a:rPr>
              <a:t>hose with tachypnoea, respiratory dyssynchrony and increased work of breathing</a:t>
            </a:r>
            <a:r>
              <a:rPr lang="mr-IN" sz="2600" b="1" dirty="0" smtClean="0">
                <a:solidFill>
                  <a:srgbClr val="FF0000"/>
                </a:solidFill>
              </a:rPr>
              <a:t> – Non invasive ventilation..</a:t>
            </a:r>
            <a:endParaRPr lang="en-US" sz="2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55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NIV initiation</a:t>
            </a:r>
            <a:r>
              <a:rPr lang="mr-IN" b="1" dirty="0" smtClean="0">
                <a:solidFill>
                  <a:srgbClr val="FF0000"/>
                </a:solidFill>
              </a:rPr>
              <a:t>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176"/>
              </a:spcBef>
              <a:spcAft>
                <a:spcPts val="1200"/>
              </a:spcAft>
            </a:pPr>
            <a:r>
              <a:rPr lang="en-US" sz="2400" dirty="0" smtClean="0"/>
              <a:t>Modes: CPAP/ </a:t>
            </a:r>
            <a:r>
              <a:rPr lang="en-US" sz="2400" dirty="0" err="1" smtClean="0"/>
              <a:t>BiPAP</a:t>
            </a:r>
            <a:endParaRPr lang="en-US" sz="2400" dirty="0" smtClean="0"/>
          </a:p>
          <a:p>
            <a:pPr>
              <a:spcBef>
                <a:spcPts val="1176"/>
              </a:spcBef>
              <a:spcAft>
                <a:spcPts val="1200"/>
              </a:spcAft>
            </a:pPr>
            <a:r>
              <a:rPr lang="en-US" sz="2400" dirty="0" smtClean="0"/>
              <a:t>PEEP </a:t>
            </a:r>
            <a:r>
              <a:rPr lang="mr-IN" sz="2400" dirty="0" smtClean="0"/>
              <a:t>–</a:t>
            </a:r>
            <a:r>
              <a:rPr lang="en-US" sz="2400" dirty="0" smtClean="0"/>
              <a:t> adjusted to ensure </a:t>
            </a:r>
            <a:r>
              <a:rPr lang="en-US" sz="2400" dirty="0" err="1" smtClean="0"/>
              <a:t>saturaton</a:t>
            </a:r>
            <a:r>
              <a:rPr lang="en-US" sz="2400" dirty="0" smtClean="0"/>
              <a:t> above 90%</a:t>
            </a:r>
          </a:p>
          <a:p>
            <a:pPr>
              <a:spcBef>
                <a:spcPts val="1176"/>
              </a:spcBef>
              <a:spcAft>
                <a:spcPts val="1200"/>
              </a:spcAft>
            </a:pPr>
            <a:r>
              <a:rPr lang="en-US" sz="2400" dirty="0" smtClean="0"/>
              <a:t>Inspiratory pressure/ pressure support  - adjusted to attain tidal volume </a:t>
            </a:r>
            <a:r>
              <a:rPr lang="en-US" sz="2400" dirty="0" err="1" smtClean="0"/>
              <a:t>sufficinet</a:t>
            </a:r>
            <a:r>
              <a:rPr lang="en-US" sz="2400" dirty="0" smtClean="0"/>
              <a:t> enough to avoid CO2 retention.</a:t>
            </a:r>
          </a:p>
        </p:txBody>
      </p:sp>
    </p:spTree>
    <p:extLst>
      <p:ext uri="{BB962C8B-B14F-4D97-AF65-F5344CB8AC3E}">
        <p14:creationId xmlns:p14="http://schemas.microsoft.com/office/powerpoint/2010/main" val="3030225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68258" cy="88649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NIV in COVID 19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6136"/>
            <a:ext cx="7987856" cy="4790028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0" dirty="0" smtClean="0"/>
              <a:t>Evidence emerging in </a:t>
            </a:r>
            <a:r>
              <a:rPr lang="en-US" sz="2800" b="0" dirty="0" err="1" smtClean="0"/>
              <a:t>favour</a:t>
            </a:r>
            <a:r>
              <a:rPr lang="en-US" sz="2800" b="0" dirty="0" smtClean="0"/>
              <a:t> of NIV in selected patients.</a:t>
            </a:r>
          </a:p>
          <a:p>
            <a:pPr marL="457200" indent="-457200">
              <a:buFont typeface="Arial"/>
              <a:buChar char="•"/>
            </a:pPr>
            <a:r>
              <a:rPr lang="en-US" sz="2800" b="0" dirty="0" smtClean="0"/>
              <a:t>Preferable to have a full face mask rather than </a:t>
            </a:r>
            <a:r>
              <a:rPr lang="en-US" sz="2800" b="0" dirty="0" err="1" smtClean="0"/>
              <a:t>oronasal</a:t>
            </a:r>
            <a:r>
              <a:rPr lang="en-US" sz="2800" b="0" dirty="0" smtClean="0"/>
              <a:t> or nasal mask.</a:t>
            </a:r>
          </a:p>
          <a:p>
            <a:pPr marL="457200" indent="-457200">
              <a:buFont typeface="Arial"/>
              <a:buChar char="•"/>
            </a:pPr>
            <a:r>
              <a:rPr lang="en-US" sz="2800" b="0" dirty="0" smtClean="0"/>
              <a:t>CPAP/</a:t>
            </a:r>
            <a:r>
              <a:rPr lang="en-US" sz="2800" b="0" dirty="0" err="1" smtClean="0"/>
              <a:t>BiPAP</a:t>
            </a:r>
            <a:r>
              <a:rPr lang="en-US" sz="2800" b="0" dirty="0" smtClean="0"/>
              <a:t> only with ICU ventilators which has individual </a:t>
            </a:r>
            <a:r>
              <a:rPr lang="en-US" sz="2800" b="0" dirty="0" err="1" smtClean="0"/>
              <a:t>inspratory</a:t>
            </a:r>
            <a:r>
              <a:rPr lang="en-US" sz="2800" b="0" dirty="0" smtClean="0"/>
              <a:t> and expiratory limb. (Viral filter attached to expiratory limb)</a:t>
            </a:r>
          </a:p>
          <a:p>
            <a:pPr marL="457200" indent="-457200">
              <a:buFont typeface="Arial"/>
              <a:buChar char="•"/>
            </a:pPr>
            <a:r>
              <a:rPr lang="en-US" sz="2800" b="0" dirty="0" smtClean="0"/>
              <a:t>Use of CPAP hood </a:t>
            </a:r>
            <a:r>
              <a:rPr lang="mr-IN" sz="2800" b="0" dirty="0" smtClean="0"/>
              <a:t>–</a:t>
            </a:r>
            <a:r>
              <a:rPr lang="en-US" sz="2800" b="0" dirty="0" smtClean="0"/>
              <a:t> to prevent aerosol spread </a:t>
            </a:r>
            <a:r>
              <a:rPr lang="mr-IN" sz="2800" b="0" dirty="0" smtClean="0"/>
              <a:t>–</a:t>
            </a:r>
            <a:r>
              <a:rPr lang="en-US" sz="2800" b="0" dirty="0" smtClean="0"/>
              <a:t> Loss of PEEP of 4 </a:t>
            </a:r>
            <a:r>
              <a:rPr lang="mr-IN" sz="2800" b="0" dirty="0" smtClean="0"/>
              <a:t>–</a:t>
            </a:r>
            <a:r>
              <a:rPr lang="en-US" sz="2800" b="0" dirty="0" smtClean="0"/>
              <a:t> 5 cm of H2O</a:t>
            </a:r>
          </a:p>
          <a:p>
            <a:endParaRPr lang="en-US" sz="2800" b="0" dirty="0"/>
          </a:p>
        </p:txBody>
      </p:sp>
      <p:pic>
        <p:nvPicPr>
          <p:cNvPr id="4" name="Picture 3" descr="Screen Shot 2020-05-27 at 7.50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1168400"/>
            <a:ext cx="61849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53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55018" cy="101846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NIV with </a:t>
            </a:r>
            <a:r>
              <a:rPr lang="en-US" b="1" dirty="0" err="1" smtClean="0">
                <a:solidFill>
                  <a:srgbClr val="FF0000"/>
                </a:solidFill>
              </a:rPr>
              <a:t>proning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Screen Shot 2020-05-27 at 7.18.15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4" r="-894"/>
          <a:stretch>
            <a:fillRect/>
          </a:stretch>
        </p:blipFill>
        <p:spPr>
          <a:xfrm>
            <a:off x="457200" y="1422691"/>
            <a:ext cx="8155018" cy="4680641"/>
          </a:xfrm>
          <a:ln w="28575" cmpd="sng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195688" y="3039251"/>
            <a:ext cx="3661724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Mild to moderate ARDS</a:t>
            </a:r>
            <a:endParaRPr lang="en-US" sz="2600" dirty="0"/>
          </a:p>
        </p:txBody>
      </p:sp>
      <p:pic>
        <p:nvPicPr>
          <p:cNvPr id="6" name="Picture 5" descr="Screen Shot 2020-05-27 at 7.19.0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5680"/>
            <a:ext cx="9144000" cy="341725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Donut 6"/>
          <p:cNvSpPr/>
          <p:nvPr/>
        </p:nvSpPr>
        <p:spPr>
          <a:xfrm rot="15958755">
            <a:off x="4165575" y="4025455"/>
            <a:ext cx="1235738" cy="2093095"/>
          </a:xfrm>
          <a:prstGeom prst="donut">
            <a:avLst>
              <a:gd name="adj" fmla="val 6962"/>
            </a:avLst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 rot="15958755">
            <a:off x="4165576" y="2682432"/>
            <a:ext cx="1235738" cy="2093095"/>
          </a:xfrm>
          <a:prstGeom prst="donut">
            <a:avLst>
              <a:gd name="adj" fmla="val 6962"/>
            </a:avLst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9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4559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When to intubate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457" y="1269921"/>
            <a:ext cx="8667705" cy="5319937"/>
          </a:xfrm>
        </p:spPr>
        <p:txBody>
          <a:bodyPr>
            <a:normAutofit lnSpcReduction="10000"/>
          </a:bodyPr>
          <a:lstStyle/>
          <a:p>
            <a:pPr marL="342900" indent="-342900">
              <a:spcBef>
                <a:spcPts val="1224"/>
              </a:spcBef>
              <a:spcAft>
                <a:spcPts val="1800"/>
              </a:spcAft>
              <a:buFont typeface="Arial"/>
              <a:buChar char="•"/>
            </a:pPr>
            <a:r>
              <a:rPr lang="en-US" sz="2600" dirty="0" smtClean="0"/>
              <a:t>Tachypnea </a:t>
            </a:r>
            <a:r>
              <a:rPr lang="en-US" sz="2600" dirty="0"/>
              <a:t>(respiratory rate </a:t>
            </a:r>
            <a:r>
              <a:rPr lang="en-US" sz="2600" dirty="0" smtClean="0"/>
              <a:t>&gt; </a:t>
            </a:r>
            <a:r>
              <a:rPr lang="en-US" sz="2600" dirty="0"/>
              <a:t>30 per minute</a:t>
            </a:r>
            <a:r>
              <a:rPr lang="en-US" sz="2600" dirty="0" smtClean="0"/>
              <a:t>)</a:t>
            </a:r>
            <a:endParaRPr lang="en-US" sz="2600" dirty="0"/>
          </a:p>
          <a:p>
            <a:pPr marL="342900" indent="-342900">
              <a:spcBef>
                <a:spcPts val="1224"/>
              </a:spcBef>
              <a:spcAft>
                <a:spcPts val="1800"/>
              </a:spcAft>
              <a:buFont typeface="Arial"/>
              <a:buChar char="•"/>
            </a:pPr>
            <a:r>
              <a:rPr lang="en-US" sz="2600" dirty="0"/>
              <a:t>Poor oxygenation (Pao2 to Fio2 ratio less than 150 mmHg)</a:t>
            </a:r>
          </a:p>
          <a:p>
            <a:pPr marL="342900" indent="-342900">
              <a:spcBef>
                <a:spcPts val="1224"/>
              </a:spcBef>
              <a:spcAft>
                <a:spcPts val="1800"/>
              </a:spcAft>
              <a:buFont typeface="Arial"/>
              <a:buChar char="•"/>
            </a:pPr>
            <a:r>
              <a:rPr lang="en-US" sz="2600" dirty="0"/>
              <a:t>SpO</a:t>
            </a:r>
            <a:r>
              <a:rPr lang="en-US" sz="2600" baseline="-25000" dirty="0"/>
              <a:t>2</a:t>
            </a:r>
            <a:r>
              <a:rPr lang="en-US" sz="2600" dirty="0"/>
              <a:t> - &lt; 92%</a:t>
            </a:r>
            <a:r>
              <a:rPr lang="en-US" sz="2600" dirty="0" smtClean="0"/>
              <a:t>. (SpO2/ FiO2 ratio &lt; 315)</a:t>
            </a:r>
          </a:p>
          <a:p>
            <a:pPr marL="342900" indent="-342900">
              <a:spcBef>
                <a:spcPts val="1224"/>
              </a:spcBef>
              <a:spcAft>
                <a:spcPts val="1800"/>
              </a:spcAft>
              <a:buFont typeface="Arial"/>
              <a:buChar char="•"/>
            </a:pPr>
            <a:r>
              <a:rPr lang="en-US" sz="2600" dirty="0" smtClean="0"/>
              <a:t>Tachycardia (HR &gt;120/ min)</a:t>
            </a:r>
          </a:p>
          <a:p>
            <a:pPr marL="342900" indent="-342900">
              <a:spcBef>
                <a:spcPts val="1224"/>
              </a:spcBef>
              <a:spcAft>
                <a:spcPts val="1800"/>
              </a:spcAft>
              <a:buFont typeface="Arial"/>
              <a:buChar char="•"/>
            </a:pPr>
            <a:r>
              <a:rPr lang="en-US" sz="2600" dirty="0" smtClean="0"/>
              <a:t>Hypotension (SBP &lt; 90 mm of Hg)</a:t>
            </a:r>
            <a:endParaRPr lang="en-US" sz="2600" dirty="0"/>
          </a:p>
          <a:p>
            <a:pPr marL="342900" indent="-342900">
              <a:spcBef>
                <a:spcPts val="1224"/>
              </a:spcBef>
              <a:spcAft>
                <a:spcPts val="1800"/>
              </a:spcAft>
              <a:buFont typeface="Arial"/>
              <a:buChar char="•"/>
            </a:pPr>
            <a:r>
              <a:rPr lang="en-US" sz="2600" i="1" dirty="0" smtClean="0">
                <a:solidFill>
                  <a:srgbClr val="000090"/>
                </a:solidFill>
              </a:rPr>
              <a:t>After </a:t>
            </a:r>
            <a:r>
              <a:rPr lang="en-US" sz="2600" i="1" dirty="0">
                <a:solidFill>
                  <a:srgbClr val="000090"/>
                </a:solidFill>
              </a:rPr>
              <a:t>2-h high- flow oxygen therapy or noninvasive ventilation</a:t>
            </a:r>
            <a:r>
              <a:rPr lang="en-US" sz="2600" i="1" dirty="0" smtClean="0">
                <a:solidFill>
                  <a:srgbClr val="000090"/>
                </a:solidFill>
              </a:rPr>
              <a:t>.</a:t>
            </a:r>
          </a:p>
          <a:p>
            <a:pPr marL="342900" indent="-342900">
              <a:spcBef>
                <a:spcPts val="1224"/>
              </a:spcBef>
              <a:spcAft>
                <a:spcPts val="1800"/>
              </a:spcAft>
              <a:buFont typeface="Arial"/>
              <a:buChar char="•"/>
            </a:pPr>
            <a:r>
              <a:rPr lang="en-US" sz="2600" i="1" dirty="0" smtClean="0">
                <a:solidFill>
                  <a:srgbClr val="000090"/>
                </a:solidFill>
              </a:rPr>
              <a:t>LOW GCS (less than 7), even if oxygenation is acceptable</a:t>
            </a:r>
            <a:endParaRPr lang="en-US" sz="2600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28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876947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Technique of intubation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8438"/>
            <a:ext cx="8141850" cy="4907726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600" dirty="0" smtClean="0"/>
              <a:t>Problems:</a:t>
            </a:r>
          </a:p>
          <a:p>
            <a:pPr marL="800100" lvl="1" indent="-342900">
              <a:buFont typeface="Arial"/>
              <a:buChar char="•"/>
            </a:pPr>
            <a:r>
              <a:rPr lang="en-US" sz="2600" dirty="0" smtClean="0"/>
              <a:t>Poor respiratory reserve</a:t>
            </a:r>
          </a:p>
          <a:p>
            <a:pPr marL="800100" lvl="1" indent="-342900">
              <a:buFont typeface="Arial"/>
              <a:buChar char="•"/>
            </a:pPr>
            <a:r>
              <a:rPr lang="en-US" sz="2600" dirty="0" smtClean="0"/>
              <a:t>Lack of time for airway assessment</a:t>
            </a:r>
          </a:p>
          <a:p>
            <a:pPr marL="800100" lvl="1" indent="-342900">
              <a:buFont typeface="Arial"/>
              <a:buChar char="•"/>
            </a:pPr>
            <a:r>
              <a:rPr lang="en-US" sz="2600" dirty="0" smtClean="0"/>
              <a:t>Movement and vision restriction due to protective gear.</a:t>
            </a:r>
          </a:p>
          <a:p>
            <a:pPr marL="800100" lvl="1" indent="-342900">
              <a:buFont typeface="Arial"/>
              <a:buChar char="•"/>
            </a:pPr>
            <a:r>
              <a:rPr lang="en-US" sz="2600" dirty="0" smtClean="0"/>
              <a:t>Psychological pressure</a:t>
            </a:r>
          </a:p>
          <a:p>
            <a:pPr lvl="1" indent="0">
              <a:buNone/>
            </a:pPr>
            <a:endParaRPr lang="en-US" sz="2600" dirty="0" smtClean="0"/>
          </a:p>
          <a:p>
            <a:pPr marL="342900" indent="-342900">
              <a:buFont typeface="Arial"/>
              <a:buChar char="•"/>
            </a:pPr>
            <a:r>
              <a:rPr lang="en-US" sz="2600" dirty="0"/>
              <a:t>Mandatory to strictly follow the personal protective equipment donning process for high-risk exposure</a:t>
            </a:r>
            <a:r>
              <a:rPr lang="en-US" sz="2600" dirty="0" smtClean="0"/>
              <a:t>.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636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014236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rerequisites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87082"/>
            <a:ext cx="8244833" cy="516548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/>
              <a:t>Personnel performing intubation and ventilation at </a:t>
            </a:r>
            <a:r>
              <a:rPr lang="en-US" sz="2800" dirty="0"/>
              <a:t>higher risk of contracting the </a:t>
            </a:r>
            <a:r>
              <a:rPr lang="en-US" sz="2800" dirty="0" smtClean="0"/>
              <a:t>infection.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/>
              <a:t>Thorough preparation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/>
              <a:t>Satisfactory </a:t>
            </a:r>
            <a:r>
              <a:rPr lang="en-US" sz="2800" dirty="0" err="1" smtClean="0"/>
              <a:t>preoxygenation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/>
              <a:t>Modified </a:t>
            </a:r>
            <a:r>
              <a:rPr lang="en-US" sz="2800" dirty="0"/>
              <a:t>rapid sequence </a:t>
            </a:r>
            <a:r>
              <a:rPr lang="en-US" sz="2800" dirty="0" smtClean="0"/>
              <a:t>induction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/>
              <a:t>Rapid </a:t>
            </a:r>
            <a:r>
              <a:rPr lang="en-US" sz="2800" dirty="0"/>
              <a:t>intubation using a video </a:t>
            </a:r>
            <a:r>
              <a:rPr lang="en-US" sz="2800" dirty="0" smtClean="0"/>
              <a:t>laryngoscope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56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24686" cy="1014236"/>
          </a:xfrm>
        </p:spPr>
        <p:txBody>
          <a:bodyPr/>
          <a:lstStyle/>
          <a:p>
            <a:r>
              <a:rPr lang="en-US" dirty="0" smtClean="0"/>
              <a:t>Preparation</a:t>
            </a:r>
            <a:r>
              <a:rPr lang="mr-IN" dirty="0" smtClean="0"/>
              <a:t>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9300763"/>
              </p:ext>
            </p:extLst>
          </p:nvPr>
        </p:nvGraphicFramePr>
        <p:xfrm>
          <a:off x="171639" y="1409378"/>
          <a:ext cx="8684868" cy="5176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20"/>
                <a:gridCol w="6041648"/>
              </a:tblGrid>
              <a:tr h="941654">
                <a:tc>
                  <a:txBody>
                    <a:bodyPr/>
                    <a:lstStyle/>
                    <a:p>
                      <a:pPr algn="ctr"/>
                      <a:r>
                        <a:rPr lang="en-US" sz="30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Components</a:t>
                      </a:r>
                      <a:r>
                        <a:rPr lang="en-US" sz="3000" b="1" kern="1200" baseline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3000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endParaRPr lang="en-US" sz="3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rgbClr val="FFFF00"/>
                          </a:solidFill>
                        </a:rPr>
                        <a:t>Action</a:t>
                      </a:r>
                      <a:endParaRPr lang="en-US" sz="3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941654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Oxygen </a:t>
                      </a:r>
                    </a:p>
                    <a:p>
                      <a:endParaRPr lang="en-US" sz="2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an adequate supply of oxygen is available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41654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Helpers </a:t>
                      </a:r>
                    </a:p>
                    <a:p>
                      <a:endParaRPr lang="en-US" sz="2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and ensure helpers are readily available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345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M: Monitor 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pulse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oximetry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electrocardiography, and noninvasive blood pressure monitors are functional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416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S: Suction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suction is functional and readily available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503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Disease burden</a:t>
            </a:r>
            <a:r>
              <a:rPr lang="mr-IN" b="1" dirty="0" smtClean="0">
                <a:solidFill>
                  <a:srgbClr val="FF0000"/>
                </a:solidFill>
              </a:rPr>
              <a:t>…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Screen Shot 2021-05-15 at 8.49.40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7" b="375"/>
          <a:stretch/>
        </p:blipFill>
        <p:spPr>
          <a:xfrm>
            <a:off x="457200" y="1417638"/>
            <a:ext cx="7620000" cy="3048000"/>
          </a:xfrm>
          <a:ln>
            <a:solidFill>
              <a:schemeClr val="tx1"/>
            </a:solidFill>
          </a:ln>
        </p:spPr>
      </p:pic>
      <p:pic>
        <p:nvPicPr>
          <p:cNvPr id="5" name="Picture 4" descr="Screen Shot 2021-05-15 at 8.53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93" y="2578577"/>
            <a:ext cx="8089900" cy="3403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459448" y="2057947"/>
            <a:ext cx="994295" cy="49244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INDIA</a:t>
            </a:r>
            <a:endParaRPr lang="en-US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11848" y="3387174"/>
            <a:ext cx="1929935" cy="49244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KARNATAKA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756578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51" y="66913"/>
            <a:ext cx="8467962" cy="1048558"/>
          </a:xfrm>
        </p:spPr>
        <p:txBody>
          <a:bodyPr/>
          <a:lstStyle/>
          <a:p>
            <a:r>
              <a:rPr lang="en-US" dirty="0" smtClean="0"/>
              <a:t>Preparation</a:t>
            </a:r>
            <a:r>
              <a:rPr lang="mr-IN" dirty="0" smtClean="0"/>
              <a:t>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95017"/>
              </p:ext>
            </p:extLst>
          </p:nvPr>
        </p:nvGraphicFramePr>
        <p:xfrm>
          <a:off x="234071" y="1287543"/>
          <a:ext cx="8639599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5033"/>
                <a:gridCol w="56745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Components</a:t>
                      </a:r>
                      <a:r>
                        <a:rPr lang="en-US" sz="3000" b="1" kern="1200" baseline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3000" dirty="0" smtClean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rgbClr val="FFFF00"/>
                          </a:solidFill>
                        </a:rPr>
                        <a:t>Action</a:t>
                      </a:r>
                      <a:endParaRPr lang="en-US" sz="3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M: Machine </a:t>
                      </a:r>
                      <a:endParaRPr lang="en-US" sz="24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Anesthesia machine, ICU ventilator, High flow nasal oxygen is functional and ready to go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Airway supplies </a:t>
                      </a:r>
                      <a:endParaRPr lang="en-US" sz="24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the video laryngoscope (e.g., </a:t>
                      </a:r>
                      <a:r>
                        <a:rPr lang="en-US" sz="2400" b="1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GlideScope</a:t>
                      </a: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is functional </a:t>
                      </a:r>
                      <a:endParaRPr lang="en-US" sz="2400" b="1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have a direct laryngoscope as a backup Flush and ensure functional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I: Intravenous access and</a:t>
                      </a:r>
                      <a:r>
                        <a:rPr lang="en-US" sz="24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Drugs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intravenous access </a:t>
                      </a:r>
                      <a:endParaRPr lang="en-US" sz="2400" b="1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all drugs for sedation, anesthesia induction and muscle relaxation and different vasoactive drugs prepared </a:t>
                      </a:r>
                      <a:endParaRPr lang="en-US" sz="24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992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82546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Intubation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784" y="978182"/>
            <a:ext cx="8461740" cy="5879818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err="1" smtClean="0"/>
              <a:t>Preoxygenation</a:t>
            </a:r>
            <a:r>
              <a:rPr lang="en-US" sz="2800" dirty="0" smtClean="0"/>
              <a:t>. (CPAP method or high flow oxygen with mask)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Use of HME filters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Medications:</a:t>
            </a:r>
          </a:p>
          <a:p>
            <a:pPr marL="800100" lvl="1" indent="-342900">
              <a:buFont typeface="Arial"/>
              <a:buChar char="•"/>
            </a:pPr>
            <a:r>
              <a:rPr lang="en-US" sz="2600" dirty="0" smtClean="0"/>
              <a:t>Midazolam 1-2 mg IV</a:t>
            </a:r>
          </a:p>
          <a:p>
            <a:pPr marL="800100" lvl="1" indent="-342900">
              <a:buFont typeface="Arial"/>
              <a:buChar char="•"/>
            </a:pPr>
            <a:r>
              <a:rPr lang="en-US" sz="2600" dirty="0" err="1" smtClean="0"/>
              <a:t>Propofol</a:t>
            </a:r>
            <a:r>
              <a:rPr lang="en-US" sz="2600" dirty="0" smtClean="0"/>
              <a:t> 1 </a:t>
            </a:r>
            <a:r>
              <a:rPr lang="mr-IN" sz="2600" dirty="0" smtClean="0"/>
              <a:t>–</a:t>
            </a:r>
            <a:r>
              <a:rPr lang="en-US" sz="2600" dirty="0" smtClean="0"/>
              <a:t> 1.5mg/ kg if no hypotension</a:t>
            </a:r>
          </a:p>
          <a:p>
            <a:pPr marL="800100" lvl="1" indent="-342900">
              <a:buFont typeface="Arial"/>
              <a:buChar char="•"/>
            </a:pPr>
            <a:r>
              <a:rPr lang="en-US" sz="2600" dirty="0" err="1" smtClean="0"/>
              <a:t>Etomidate</a:t>
            </a:r>
            <a:r>
              <a:rPr lang="en-US" sz="2600" dirty="0" smtClean="0"/>
              <a:t> 0.3 mg/ kg/ Ketamine 1.5 mg/ kg if there is hypotension</a:t>
            </a:r>
          </a:p>
          <a:p>
            <a:pPr marL="800100" lvl="1" indent="-342900">
              <a:buFont typeface="Arial"/>
              <a:buChar char="•"/>
            </a:pPr>
            <a:r>
              <a:rPr lang="en-US" sz="2600" dirty="0" smtClean="0"/>
              <a:t>Succinylcholine 1 </a:t>
            </a:r>
            <a:r>
              <a:rPr lang="mr-IN" sz="2600" dirty="0" smtClean="0"/>
              <a:t>–</a:t>
            </a:r>
            <a:r>
              <a:rPr lang="en-US" sz="2600" dirty="0" smtClean="0"/>
              <a:t> 1.5 mg/ kg or </a:t>
            </a:r>
            <a:r>
              <a:rPr lang="en-US" sz="2600" dirty="0" err="1" smtClean="0"/>
              <a:t>Rocuronium</a:t>
            </a:r>
            <a:r>
              <a:rPr lang="en-US" sz="2600" dirty="0" smtClean="0"/>
              <a:t> 0.9 mg/ kg for facilitating intubation.</a:t>
            </a:r>
          </a:p>
          <a:p>
            <a:pPr marL="800100" lvl="1" indent="-342900">
              <a:buFont typeface="Arial"/>
              <a:buChar char="•"/>
            </a:pPr>
            <a:r>
              <a:rPr lang="en-US" sz="2600" dirty="0" smtClean="0"/>
              <a:t>Lignocaine preservative free (</a:t>
            </a:r>
            <a:r>
              <a:rPr lang="en-US" sz="2600" dirty="0" err="1" smtClean="0"/>
              <a:t>Xylocard</a:t>
            </a:r>
            <a:r>
              <a:rPr lang="en-US" sz="2600" dirty="0" smtClean="0"/>
              <a:t>) 1 </a:t>
            </a:r>
            <a:r>
              <a:rPr lang="mr-IN" sz="2600" dirty="0" smtClean="0"/>
              <a:t>–</a:t>
            </a:r>
            <a:r>
              <a:rPr lang="en-US" sz="2600" dirty="0" smtClean="0"/>
              <a:t> 1.5 mg/ kg to prevent </a:t>
            </a:r>
            <a:r>
              <a:rPr lang="en-US" sz="2600" dirty="0" err="1" smtClean="0"/>
              <a:t>pressor</a:t>
            </a:r>
            <a:r>
              <a:rPr lang="en-US" sz="2600" dirty="0" smtClean="0"/>
              <a:t> response to intubation.</a:t>
            </a:r>
          </a:p>
        </p:txBody>
      </p:sp>
    </p:spTree>
    <p:extLst>
      <p:ext uri="{BB962C8B-B14F-4D97-AF65-F5344CB8AC3E}">
        <p14:creationId xmlns:p14="http://schemas.microsoft.com/office/powerpoint/2010/main" val="1900833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001966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ntubation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594"/>
            <a:ext cx="8004350" cy="464156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/>
              <a:t>Intubation as an elective procedure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/>
              <a:t>Drugs kept prepared before hand in a separate area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/>
              <a:t>Combine intubation as bundle with other procedures (viz.. Arterial line, central line..</a:t>
            </a:r>
            <a:r>
              <a:rPr lang="en-US" sz="2600" dirty="0" err="1" smtClean="0"/>
              <a:t>etc</a:t>
            </a:r>
            <a:r>
              <a:rPr lang="en-US" sz="2600" dirty="0" smtClean="0"/>
              <a:t>) in a negative pressure procedure room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/>
              <a:t>Minimize movements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61615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7"/>
            <a:ext cx="8193342" cy="96275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Intubation</a:t>
            </a:r>
            <a:r>
              <a:rPr lang="mr-IN" b="1" dirty="0" smtClean="0">
                <a:solidFill>
                  <a:srgbClr val="FF0000"/>
                </a:solidFill>
              </a:rPr>
              <a:t>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8566"/>
            <a:ext cx="7620000" cy="478759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30000"/>
              </a:lnSpc>
              <a:spcBef>
                <a:spcPts val="1272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Intubation using direct laryngoscope or video laryngoscope.</a:t>
            </a:r>
          </a:p>
          <a:p>
            <a:pPr marL="457200" indent="-457200">
              <a:lnSpc>
                <a:spcPct val="130000"/>
              </a:lnSpc>
              <a:spcBef>
                <a:spcPts val="1272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Video laryngoscope </a:t>
            </a:r>
            <a:r>
              <a:rPr lang="mr-IN" sz="2800" dirty="0" smtClean="0"/>
              <a:t>–</a:t>
            </a:r>
            <a:r>
              <a:rPr lang="en-US" sz="2800" dirty="0" smtClean="0"/>
              <a:t> greater distance between patient and doctor and also higher success rates</a:t>
            </a:r>
            <a:endParaRPr lang="en-US" sz="2800" dirty="0"/>
          </a:p>
        </p:txBody>
      </p:sp>
      <p:pic>
        <p:nvPicPr>
          <p:cNvPr id="4" name="Picture 3" descr="Screen Shot 2020-03-29 at 10.19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34" y="1338566"/>
            <a:ext cx="7631614" cy="495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64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6324" cy="97991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Basic respiratory care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2632"/>
            <a:ext cx="7839408" cy="5168645"/>
          </a:xfrm>
        </p:spPr>
        <p:txBody>
          <a:bodyPr>
            <a:normAutofit/>
          </a:bodyPr>
          <a:lstStyle/>
          <a:p>
            <a:pPr algn="ctr"/>
            <a:r>
              <a:rPr lang="en-US" sz="2600" dirty="0" smtClean="0"/>
              <a:t>Patient with respiratory symptoms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sz="2600" dirty="0" smtClean="0"/>
              <a:t>O2 supplementation by face mask  6 </a:t>
            </a:r>
            <a:r>
              <a:rPr lang="en-US" sz="2600" dirty="0" err="1" smtClean="0"/>
              <a:t>lts</a:t>
            </a:r>
            <a:r>
              <a:rPr lang="en-US" sz="2600" dirty="0" smtClean="0"/>
              <a:t>/ min</a:t>
            </a:r>
          </a:p>
          <a:p>
            <a:pPr algn="ctr"/>
            <a:endParaRPr lang="en-US" sz="2600" dirty="0" smtClean="0"/>
          </a:p>
          <a:p>
            <a:pPr algn="ctr"/>
            <a:endParaRPr lang="en-US" sz="2600" dirty="0" smtClean="0"/>
          </a:p>
          <a:p>
            <a:pPr algn="ctr"/>
            <a:r>
              <a:rPr lang="en-US" sz="2600" dirty="0" smtClean="0"/>
              <a:t>High flow nasal oxygen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sz="2600" dirty="0" smtClean="0"/>
              <a:t>Intubation and invasive ventilation</a:t>
            </a:r>
            <a:endParaRPr lang="en-US" sz="2600" dirty="0"/>
          </a:p>
        </p:txBody>
      </p:sp>
      <p:sp>
        <p:nvSpPr>
          <p:cNvPr id="4" name="Down Arrow 3"/>
          <p:cNvSpPr/>
          <p:nvPr/>
        </p:nvSpPr>
        <p:spPr>
          <a:xfrm>
            <a:off x="4102142" y="1595982"/>
            <a:ext cx="360439" cy="6521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102142" y="3464490"/>
            <a:ext cx="360439" cy="652121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102142" y="4732360"/>
            <a:ext cx="360439" cy="652121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59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399307" cy="911269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Invasive ventilation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987"/>
            <a:ext cx="8399306" cy="5590377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224"/>
              </a:spcBef>
              <a:spcAft>
                <a:spcPts val="1200"/>
              </a:spcAft>
              <a:buFont typeface="Arial"/>
              <a:buChar char="•"/>
            </a:pPr>
            <a:r>
              <a:rPr lang="en-US" sz="2600" dirty="0" smtClean="0"/>
              <a:t>Ventilator management </a:t>
            </a:r>
            <a:r>
              <a:rPr lang="mr-IN" sz="2600" dirty="0" smtClean="0"/>
              <a:t>– lung protective strategy</a:t>
            </a:r>
          </a:p>
          <a:p>
            <a:pPr marL="457200" indent="-457200">
              <a:spcBef>
                <a:spcPts val="1224"/>
              </a:spcBef>
              <a:spcAft>
                <a:spcPts val="1200"/>
              </a:spcAft>
              <a:buFont typeface="Arial"/>
              <a:buChar char="•"/>
            </a:pPr>
            <a:r>
              <a:rPr lang="en-US" sz="2600" dirty="0" smtClean="0"/>
              <a:t> VT 4-8ml/kg </a:t>
            </a:r>
          </a:p>
          <a:p>
            <a:pPr marL="457200" indent="-457200">
              <a:spcBef>
                <a:spcPts val="1224"/>
              </a:spcBef>
              <a:spcAft>
                <a:spcPts val="1200"/>
              </a:spcAft>
              <a:buFont typeface="Arial"/>
              <a:buChar char="•"/>
            </a:pPr>
            <a:r>
              <a:rPr lang="en-US" sz="2600" dirty="0"/>
              <a:t>R</a:t>
            </a:r>
            <a:r>
              <a:rPr lang="en-US" sz="2600" dirty="0" smtClean="0"/>
              <a:t>espiratory rate </a:t>
            </a:r>
            <a:r>
              <a:rPr lang="en-US" sz="2600" dirty="0" err="1" smtClean="0"/>
              <a:t>upto</a:t>
            </a:r>
            <a:r>
              <a:rPr lang="en-US" sz="2600" dirty="0" smtClean="0"/>
              <a:t> </a:t>
            </a:r>
            <a:r>
              <a:rPr lang="en-US" sz="2600" dirty="0"/>
              <a:t>3</a:t>
            </a:r>
            <a:r>
              <a:rPr lang="en-US" sz="2600" dirty="0" smtClean="0"/>
              <a:t>5 to maintain MV (6-8 </a:t>
            </a:r>
            <a:r>
              <a:rPr lang="en-US" sz="2600" dirty="0" err="1" smtClean="0"/>
              <a:t>lts</a:t>
            </a:r>
            <a:r>
              <a:rPr lang="en-US" sz="2600" dirty="0" smtClean="0"/>
              <a:t>/ min)</a:t>
            </a:r>
          </a:p>
          <a:p>
            <a:pPr marL="457200" indent="-457200">
              <a:spcBef>
                <a:spcPts val="1224"/>
              </a:spcBef>
              <a:spcAft>
                <a:spcPts val="1200"/>
              </a:spcAft>
              <a:buFont typeface="Arial"/>
              <a:buChar char="•"/>
            </a:pPr>
            <a:r>
              <a:rPr lang="en-US" sz="2600" dirty="0" err="1" smtClean="0"/>
              <a:t>pPeak</a:t>
            </a:r>
            <a:r>
              <a:rPr lang="en-US" sz="2600" dirty="0" smtClean="0"/>
              <a:t> - &lt; 35 cm of H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O</a:t>
            </a:r>
          </a:p>
          <a:p>
            <a:pPr marL="457200" indent="-457200">
              <a:spcBef>
                <a:spcPts val="1224"/>
              </a:spcBef>
              <a:spcAft>
                <a:spcPts val="1200"/>
              </a:spcAft>
              <a:buFont typeface="Arial"/>
              <a:buChar char="•"/>
            </a:pPr>
            <a:r>
              <a:rPr lang="en-US" sz="2600" dirty="0" err="1" smtClean="0"/>
              <a:t>pPlat</a:t>
            </a:r>
            <a:r>
              <a:rPr lang="en-US" sz="2600" dirty="0" smtClean="0"/>
              <a:t> - &lt;30 cm of H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O, </a:t>
            </a:r>
          </a:p>
          <a:p>
            <a:pPr marL="457200" indent="-457200">
              <a:spcBef>
                <a:spcPts val="1224"/>
              </a:spcBef>
              <a:spcAft>
                <a:spcPts val="1200"/>
              </a:spcAft>
              <a:buFont typeface="Arial"/>
              <a:buChar char="•"/>
            </a:pPr>
            <a:r>
              <a:rPr lang="en-US" sz="2600" dirty="0" smtClean="0"/>
              <a:t>PEEP </a:t>
            </a:r>
            <a:r>
              <a:rPr lang="mr-IN" sz="2600" dirty="0" smtClean="0"/>
              <a:t>–</a:t>
            </a:r>
            <a:r>
              <a:rPr lang="en-US" sz="2600" dirty="0" smtClean="0"/>
              <a:t> High (10-15 mm of Hg) </a:t>
            </a:r>
            <a:r>
              <a:rPr lang="en-US" sz="2600" dirty="0" err="1" smtClean="0"/>
              <a:t>vs</a:t>
            </a:r>
            <a:r>
              <a:rPr lang="en-US" sz="2600" dirty="0" smtClean="0"/>
              <a:t> Low (5-10 mm of Hg)</a:t>
            </a:r>
          </a:p>
          <a:p>
            <a:pPr marL="457200" indent="-457200">
              <a:spcBef>
                <a:spcPts val="1224"/>
              </a:spcBef>
              <a:spcAft>
                <a:spcPts val="1200"/>
              </a:spcAft>
              <a:buFont typeface="Arial"/>
              <a:buChar char="•"/>
            </a:pPr>
            <a:r>
              <a:rPr lang="en-US" sz="2600" dirty="0" smtClean="0"/>
              <a:t>FiO2 </a:t>
            </a:r>
            <a:r>
              <a:rPr lang="mr-IN" sz="2600" dirty="0" smtClean="0"/>
              <a:t>–</a:t>
            </a:r>
            <a:r>
              <a:rPr lang="en-US" sz="2600" dirty="0" smtClean="0"/>
              <a:t> to maintain SpO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</a:t>
            </a:r>
            <a:r>
              <a:rPr lang="mr-IN" sz="2600" dirty="0" smtClean="0"/>
              <a:t>–</a:t>
            </a:r>
            <a:r>
              <a:rPr lang="en-US" sz="2600" dirty="0" smtClean="0"/>
              <a:t> 94-96%.</a:t>
            </a:r>
          </a:p>
        </p:txBody>
      </p:sp>
    </p:spTree>
    <p:extLst>
      <p:ext uri="{BB962C8B-B14F-4D97-AF65-F5344CB8AC3E}">
        <p14:creationId xmlns:p14="http://schemas.microsoft.com/office/powerpoint/2010/main" val="2540602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57" y="152718"/>
            <a:ext cx="8559045" cy="89098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Invasive ventilation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32" y="1235050"/>
            <a:ext cx="8437270" cy="4891114"/>
          </a:xfrm>
        </p:spPr>
        <p:txBody>
          <a:bodyPr>
            <a:noAutofit/>
          </a:bodyPr>
          <a:lstStyle/>
          <a:p>
            <a:r>
              <a:rPr lang="en-US" sz="2600" dirty="0" smtClean="0"/>
              <a:t>Initial tidal volume calculation: 6 X Pred. body weight (PBW)</a:t>
            </a:r>
          </a:p>
          <a:p>
            <a:r>
              <a:rPr lang="en-US" sz="2600" dirty="0" smtClean="0"/>
              <a:t>PBW (Males): 50+2.3 (height in inches </a:t>
            </a:r>
            <a:r>
              <a:rPr lang="mr-IN" sz="2600" dirty="0" smtClean="0"/>
              <a:t>–</a:t>
            </a:r>
            <a:r>
              <a:rPr lang="en-US" sz="2600" dirty="0" smtClean="0"/>
              <a:t> 60)</a:t>
            </a:r>
          </a:p>
          <a:p>
            <a:r>
              <a:rPr lang="en-US" sz="2600" dirty="0" smtClean="0"/>
              <a:t>PBW (Females): 45.5 + </a:t>
            </a:r>
            <a:r>
              <a:rPr lang="en-US" sz="2600" dirty="0"/>
              <a:t>2.3 (height in inches </a:t>
            </a:r>
            <a:r>
              <a:rPr lang="mr-IN" sz="2600" dirty="0"/>
              <a:t>–</a:t>
            </a:r>
            <a:r>
              <a:rPr lang="en-US" sz="2600" dirty="0"/>
              <a:t> 60</a:t>
            </a:r>
            <a:r>
              <a:rPr lang="en-US" sz="2600" dirty="0" smtClean="0"/>
              <a:t>)</a:t>
            </a:r>
          </a:p>
          <a:p>
            <a:r>
              <a:rPr lang="en-US" sz="2600" dirty="0" smtClean="0"/>
              <a:t>Target: SpO2 </a:t>
            </a:r>
            <a:r>
              <a:rPr lang="mr-IN" sz="2600" dirty="0" smtClean="0"/>
              <a:t>–</a:t>
            </a:r>
            <a:r>
              <a:rPr lang="en-US" sz="2600" dirty="0" smtClean="0"/>
              <a:t> 88% </a:t>
            </a:r>
            <a:r>
              <a:rPr lang="mr-IN" sz="2600" dirty="0" smtClean="0"/>
              <a:t>–</a:t>
            </a:r>
            <a:r>
              <a:rPr lang="en-US" sz="2600" dirty="0" smtClean="0"/>
              <a:t> 94%</a:t>
            </a:r>
            <a:endParaRPr lang="en-US" sz="2600" dirty="0"/>
          </a:p>
          <a:p>
            <a:r>
              <a:rPr lang="en-US" sz="2600" dirty="0" smtClean="0"/>
              <a:t>Subsequent VT adjustment:</a:t>
            </a:r>
          </a:p>
          <a:p>
            <a:r>
              <a:rPr lang="en-US" sz="2600" dirty="0" smtClean="0"/>
              <a:t>Check </a:t>
            </a:r>
            <a:r>
              <a:rPr lang="en-US" sz="2600" dirty="0" err="1" smtClean="0"/>
              <a:t>pPlat</a:t>
            </a:r>
            <a:r>
              <a:rPr lang="en-US" sz="2600" dirty="0" smtClean="0"/>
              <a:t> every 4 </a:t>
            </a:r>
            <a:r>
              <a:rPr lang="en-US" sz="2600" dirty="0" err="1" smtClean="0"/>
              <a:t>hrs</a:t>
            </a:r>
            <a:r>
              <a:rPr lang="en-US" sz="2600" dirty="0" smtClean="0"/>
              <a:t> (by doing inspiratory hold for 0.5 sec)</a:t>
            </a:r>
          </a:p>
          <a:p>
            <a:r>
              <a:rPr lang="en-US" sz="2600" dirty="0" smtClean="0"/>
              <a:t>If </a:t>
            </a:r>
            <a:r>
              <a:rPr lang="en-US" sz="2600" dirty="0" err="1" smtClean="0"/>
              <a:t>pPlat</a:t>
            </a:r>
            <a:r>
              <a:rPr lang="en-US" sz="2600" dirty="0" smtClean="0"/>
              <a:t> &gt; 30 cm of H2O </a:t>
            </a:r>
            <a:r>
              <a:rPr lang="mr-IN" sz="2600" dirty="0" smtClean="0"/>
              <a:t>–</a:t>
            </a:r>
            <a:r>
              <a:rPr lang="en-US" sz="2600" dirty="0" smtClean="0"/>
              <a:t> decrease </a:t>
            </a:r>
            <a:r>
              <a:rPr lang="en-US" sz="2600" dirty="0" err="1" smtClean="0"/>
              <a:t>Vt</a:t>
            </a:r>
            <a:r>
              <a:rPr lang="en-US" sz="2600" dirty="0" smtClean="0"/>
              <a:t> by 1 ml/ kg (minimum 4 ml/ kg)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208757" y="3001703"/>
            <a:ext cx="8625586" cy="97323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High tidal volume (7-8 ml/kg) with low PEEP (,10 cm of H2O)???? for type 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6593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32" y="152718"/>
            <a:ext cx="8529798" cy="97935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Invasive ventilation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25352"/>
            <a:ext cx="8265831" cy="5218568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Care: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smtClean="0"/>
              <a:t>Regular suctioning </a:t>
            </a:r>
            <a:r>
              <a:rPr lang="mr-IN" sz="2600" dirty="0" smtClean="0"/>
              <a:t>–</a:t>
            </a:r>
            <a:r>
              <a:rPr lang="en-US" sz="2600" dirty="0" smtClean="0"/>
              <a:t> in line endotracheal suctioning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smtClean="0"/>
              <a:t>Avoid use of nebulizers </a:t>
            </a:r>
            <a:r>
              <a:rPr lang="mr-IN" sz="2600" dirty="0" smtClean="0"/>
              <a:t>–</a:t>
            </a:r>
            <a:r>
              <a:rPr lang="en-US" sz="2600" dirty="0" smtClean="0"/>
              <a:t> MDI preferred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smtClean="0"/>
              <a:t>Alveolar recruitment </a:t>
            </a:r>
            <a:r>
              <a:rPr lang="en-US" sz="2600" dirty="0" err="1" smtClean="0"/>
              <a:t>manuevers</a:t>
            </a:r>
            <a:r>
              <a:rPr lang="en-US" sz="2600" dirty="0" smtClean="0"/>
              <a:t> </a:t>
            </a:r>
            <a:r>
              <a:rPr lang="mr-IN" sz="2600" dirty="0" smtClean="0"/>
              <a:t>–</a:t>
            </a:r>
            <a:r>
              <a:rPr lang="en-US" sz="2600" dirty="0" smtClean="0"/>
              <a:t> 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smtClean="0"/>
              <a:t>Single breath hold  for 30 sec followed ventilation </a:t>
            </a:r>
            <a:r>
              <a:rPr lang="en-US" sz="2600" dirty="0" err="1" smtClean="0"/>
              <a:t>prefered</a:t>
            </a:r>
            <a:r>
              <a:rPr lang="en-US" sz="2600" dirty="0" smtClean="0"/>
              <a:t> over stacked breath holding.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smtClean="0"/>
              <a:t>Monitoring of airway pressures and flow volume loops to detect tube blockade, ET migration</a:t>
            </a:r>
            <a:r>
              <a:rPr lang="mr-IN" sz="2600" dirty="0" smtClean="0"/>
              <a:t>…</a:t>
            </a:r>
            <a:endParaRPr lang="en-US" sz="2600" dirty="0"/>
          </a:p>
        </p:txBody>
      </p:sp>
      <p:pic>
        <p:nvPicPr>
          <p:cNvPr id="4" name="Picture 3" descr="in 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919" y="1705220"/>
            <a:ext cx="66675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0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962181" cy="100696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Prone ventilation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5956"/>
            <a:ext cx="7962180" cy="4990320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600" dirty="0" smtClean="0"/>
              <a:t>Early prone ventilation has shown benefit in these patients</a:t>
            </a:r>
          </a:p>
          <a:p>
            <a:pPr marL="800100" lvl="1" indent="-342900">
              <a:buFont typeface="Arial"/>
              <a:buChar char="•"/>
            </a:pPr>
            <a:r>
              <a:rPr lang="en-US" sz="2600" dirty="0" smtClean="0"/>
              <a:t>Alveolar recruitment</a:t>
            </a:r>
          </a:p>
          <a:p>
            <a:pPr marL="800100" lvl="1" indent="-342900">
              <a:buFont typeface="Arial"/>
              <a:buChar char="•"/>
            </a:pPr>
            <a:r>
              <a:rPr lang="en-US" sz="2600" dirty="0" smtClean="0"/>
              <a:t>Pulmonary blood flow redistribution resulting in </a:t>
            </a:r>
            <a:r>
              <a:rPr lang="en-US" sz="2600" dirty="0" err="1" smtClean="0"/>
              <a:t>bettter</a:t>
            </a:r>
            <a:r>
              <a:rPr lang="en-US" sz="2600" dirty="0" smtClean="0"/>
              <a:t> V/Q matching.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 err="1" smtClean="0"/>
              <a:t>Proning</a:t>
            </a:r>
            <a:r>
              <a:rPr lang="en-US" sz="2600" dirty="0" smtClean="0"/>
              <a:t> even during non invasive ventilation has been suggested.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 smtClean="0"/>
              <a:t>Duration of </a:t>
            </a:r>
            <a:r>
              <a:rPr lang="en-US" sz="2600" dirty="0" err="1" smtClean="0"/>
              <a:t>proning</a:t>
            </a:r>
            <a:r>
              <a:rPr lang="en-US" sz="2600" dirty="0" smtClean="0"/>
              <a:t>  - as long as tolerated (</a:t>
            </a:r>
            <a:r>
              <a:rPr lang="en-US" sz="2600" dirty="0" err="1" smtClean="0"/>
              <a:t>upto</a:t>
            </a:r>
            <a:r>
              <a:rPr lang="en-US" sz="2600" dirty="0" smtClean="0"/>
              <a:t> 12 -16 </a:t>
            </a:r>
            <a:r>
              <a:rPr lang="en-US" sz="2600" dirty="0" err="1" smtClean="0"/>
              <a:t>hrs</a:t>
            </a:r>
            <a:r>
              <a:rPr lang="en-US" sz="26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 smtClean="0"/>
              <a:t>Ensure all connections are intact during </a:t>
            </a:r>
            <a:r>
              <a:rPr lang="en-US" sz="2600" dirty="0" err="1" smtClean="0"/>
              <a:t>proning</a:t>
            </a:r>
            <a:r>
              <a:rPr lang="en-US" sz="2600" dirty="0" smtClean="0"/>
              <a:t> (preferably done during shift change)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80650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727" y="152718"/>
            <a:ext cx="8416763" cy="108748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Prone ventilation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5956"/>
            <a:ext cx="8166290" cy="462020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b="1" dirty="0" err="1" smtClean="0"/>
              <a:t>Contraindiactions</a:t>
            </a:r>
            <a:r>
              <a:rPr lang="en-US" sz="2800" b="1" dirty="0" smtClean="0"/>
              <a:t>: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Shock (MAP &lt; 65 mm of Hg), acute hemorrhage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Pregnancy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Airway surgery within 2 weeks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Spine instability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Trauma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Raised </a:t>
            </a:r>
            <a:r>
              <a:rPr lang="en-US" sz="2400" dirty="0" err="1" smtClean="0"/>
              <a:t>Intracanial</a:t>
            </a:r>
            <a:r>
              <a:rPr lang="en-US" sz="2400" dirty="0" smtClean="0"/>
              <a:t> pressure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History/ presence of DVT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1187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Disease burden</a:t>
            </a:r>
            <a:r>
              <a:rPr lang="mr-IN" b="1" dirty="0" smtClean="0">
                <a:solidFill>
                  <a:srgbClr val="FF0000"/>
                </a:solidFill>
              </a:rPr>
              <a:t>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ctive </a:t>
            </a:r>
            <a:r>
              <a:rPr lang="en-US" sz="2800" dirty="0"/>
              <a:t>caseload of </a:t>
            </a:r>
            <a:r>
              <a:rPr lang="en-US" sz="2800" dirty="0" err="1"/>
              <a:t>Covid</a:t>
            </a:r>
            <a:r>
              <a:rPr lang="en-US" sz="2800" dirty="0"/>
              <a:t> cases </a:t>
            </a:r>
            <a:r>
              <a:rPr lang="en-US" sz="2800" dirty="0" smtClean="0"/>
              <a:t>in </a:t>
            </a:r>
            <a:r>
              <a:rPr lang="en-US" sz="2800" dirty="0" err="1" smtClean="0"/>
              <a:t>karnataka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600147</a:t>
            </a:r>
          </a:p>
          <a:p>
            <a:endParaRPr lang="en-US" sz="2800" dirty="0"/>
          </a:p>
          <a:p>
            <a:r>
              <a:rPr lang="en-US" sz="2800" dirty="0" smtClean="0"/>
              <a:t>1.34 </a:t>
            </a:r>
            <a:r>
              <a:rPr lang="en-US" sz="2800" dirty="0"/>
              <a:t>per cent (49,894) are with ICU </a:t>
            </a:r>
            <a:r>
              <a:rPr lang="en-US" sz="2800" dirty="0" smtClean="0"/>
              <a:t>support.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3.7 </a:t>
            </a:r>
            <a:r>
              <a:rPr lang="en-US" sz="2800" dirty="0"/>
              <a:t>per cent of the patients (1,37,768) need continuous medical </a:t>
            </a:r>
            <a:r>
              <a:rPr lang="en-US" sz="2800" dirty="0" smtClean="0"/>
              <a:t>oxygen.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0.4 </a:t>
            </a:r>
            <a:r>
              <a:rPr lang="en-US" sz="2800" dirty="0"/>
              <a:t>per cent (14,521) are on </a:t>
            </a:r>
            <a:r>
              <a:rPr lang="en-US" sz="2800" dirty="0" smtClean="0"/>
              <a:t>ventilators.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0372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727" y="152718"/>
            <a:ext cx="8387229" cy="105795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Prone ventilation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670"/>
            <a:ext cx="8136756" cy="5315134"/>
          </a:xfrm>
        </p:spPr>
        <p:txBody>
          <a:bodyPr>
            <a:normAutofit/>
          </a:bodyPr>
          <a:lstStyle/>
          <a:p>
            <a:r>
              <a:rPr lang="en-US" dirty="0" smtClean="0"/>
              <a:t>Complications: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Nerve compression (</a:t>
            </a:r>
            <a:r>
              <a:rPr lang="en-US" dirty="0" err="1"/>
              <a:t>eg</a:t>
            </a:r>
            <a:r>
              <a:rPr lang="en-US" dirty="0"/>
              <a:t>, brachial plexus injury)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Crush injury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Venous stasis (</a:t>
            </a:r>
            <a:r>
              <a:rPr lang="en-US" dirty="0" err="1"/>
              <a:t>eg</a:t>
            </a:r>
            <a:r>
              <a:rPr lang="en-US" dirty="0"/>
              <a:t>, facial edema)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Dislodging endotracheal tube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Diaphragm limitation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Pressure sores (</a:t>
            </a:r>
            <a:r>
              <a:rPr lang="en-US" dirty="0" err="1"/>
              <a:t>eg</a:t>
            </a:r>
            <a:r>
              <a:rPr lang="en-US" dirty="0"/>
              <a:t>, facial)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Dislodging vascular catheters or drainage tubes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Retinal damage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Transient reduction in arterial oxygen </a:t>
            </a:r>
            <a:r>
              <a:rPr lang="en-US" dirty="0" smtClean="0"/>
              <a:t>saturation, arrhythmias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Vomiting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3568" y="4187304"/>
            <a:ext cx="801038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Venovenous</a:t>
            </a:r>
            <a:r>
              <a:rPr lang="en-US" sz="2800" b="1" dirty="0" smtClean="0"/>
              <a:t> ECMO when all methods of ventilation fails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3140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Ventilator monitoring</a:t>
            </a:r>
            <a:r>
              <a:rPr lang="mr-IN" b="1" dirty="0" smtClean="0">
                <a:solidFill>
                  <a:srgbClr val="FF0000"/>
                </a:solidFill>
              </a:rPr>
              <a:t>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8667" y="1536192"/>
            <a:ext cx="3776133" cy="503394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210000"/>
              </a:lnSpc>
            </a:pPr>
            <a:r>
              <a:rPr lang="en-US" dirty="0" smtClean="0"/>
              <a:t>Peak airway pressure</a:t>
            </a:r>
          </a:p>
          <a:p>
            <a:pPr>
              <a:lnSpc>
                <a:spcPct val="210000"/>
              </a:lnSpc>
            </a:pPr>
            <a:r>
              <a:rPr lang="en-US" dirty="0" smtClean="0"/>
              <a:t>Plateau airway pressure</a:t>
            </a:r>
          </a:p>
          <a:p>
            <a:pPr>
              <a:lnSpc>
                <a:spcPct val="210000"/>
              </a:lnSpc>
            </a:pPr>
            <a:r>
              <a:rPr lang="en-US" dirty="0" smtClean="0"/>
              <a:t>Fio2 delivered</a:t>
            </a:r>
          </a:p>
          <a:p>
            <a:pPr>
              <a:lnSpc>
                <a:spcPct val="210000"/>
              </a:lnSpc>
            </a:pPr>
            <a:r>
              <a:rPr lang="en-US" dirty="0" smtClean="0"/>
              <a:t>Compliance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1"/>
            <a:ext cx="3657600" cy="5033941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b="1" i="1" dirty="0" err="1" smtClean="0"/>
              <a:t>pPeak</a:t>
            </a:r>
            <a:endParaRPr lang="en-US" b="1" i="1" dirty="0" smtClean="0"/>
          </a:p>
          <a:p>
            <a:r>
              <a:rPr lang="en-US" dirty="0" smtClean="0"/>
              <a:t>Obstruction to flow, tube kinking/ </a:t>
            </a:r>
            <a:r>
              <a:rPr lang="en-US" dirty="0" err="1" smtClean="0"/>
              <a:t>endobronchial</a:t>
            </a:r>
            <a:r>
              <a:rPr lang="en-US" dirty="0" smtClean="0"/>
              <a:t> migration </a:t>
            </a:r>
            <a:endParaRPr lang="en-US" dirty="0"/>
          </a:p>
          <a:p>
            <a:r>
              <a:rPr lang="en-US" dirty="0" smtClean="0"/>
              <a:t>Bronchospasm</a:t>
            </a:r>
          </a:p>
          <a:p>
            <a:pPr marL="114300" indent="0">
              <a:buNone/>
            </a:pPr>
            <a:r>
              <a:rPr lang="en-US" b="1" i="1" dirty="0" err="1" smtClean="0"/>
              <a:t>pPeak</a:t>
            </a:r>
            <a:r>
              <a:rPr lang="en-US" b="1" i="1" dirty="0" smtClean="0"/>
              <a:t> + </a:t>
            </a:r>
            <a:r>
              <a:rPr lang="en-US" b="1" i="1" dirty="0" err="1" smtClean="0"/>
              <a:t>pPlateau</a:t>
            </a:r>
            <a:endParaRPr lang="en-US" b="1" i="1" dirty="0" smtClean="0"/>
          </a:p>
          <a:p>
            <a:r>
              <a:rPr lang="en-US" dirty="0" smtClean="0"/>
              <a:t>Worsening of disease</a:t>
            </a:r>
          </a:p>
          <a:p>
            <a:r>
              <a:rPr lang="en-US" dirty="0" smtClean="0"/>
              <a:t>Pulmonary edema</a:t>
            </a:r>
          </a:p>
          <a:p>
            <a:r>
              <a:rPr lang="en-US" dirty="0" smtClean="0"/>
              <a:t>Superadded infection</a:t>
            </a:r>
          </a:p>
          <a:p>
            <a:r>
              <a:rPr lang="en-US" dirty="0" smtClean="0"/>
              <a:t>pneumothorax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00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11" y="152718"/>
            <a:ext cx="8822178" cy="96275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Lung USG in </a:t>
            </a:r>
            <a:r>
              <a:rPr lang="en-US" b="1" dirty="0" err="1" smtClean="0">
                <a:solidFill>
                  <a:srgbClr val="FF0000"/>
                </a:solidFill>
              </a:rPr>
              <a:t>Covid</a:t>
            </a:r>
            <a:r>
              <a:rPr lang="en-US" b="1" dirty="0" smtClean="0">
                <a:solidFill>
                  <a:srgbClr val="FF0000"/>
                </a:solidFill>
              </a:rPr>
              <a:t> 19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Screen Shot 2020-05-26 at 7.55.00 PM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35" b="-439"/>
          <a:stretch/>
        </p:blipFill>
        <p:spPr>
          <a:xfrm>
            <a:off x="1905179" y="1235599"/>
            <a:ext cx="5149131" cy="3677567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37311" y="5079683"/>
            <a:ext cx="8822178" cy="106398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 lines </a:t>
            </a:r>
            <a:r>
              <a:rPr lang="mr-IN" b="0" dirty="0" smtClean="0"/>
              <a:t>–</a:t>
            </a:r>
            <a:r>
              <a:rPr lang="en-US" b="0" dirty="0" smtClean="0"/>
              <a:t> storm of clusters, lines extending </a:t>
            </a:r>
            <a:r>
              <a:rPr lang="en-US" b="0" dirty="0" err="1" smtClean="0"/>
              <a:t>upto</a:t>
            </a:r>
            <a:r>
              <a:rPr lang="en-US" b="0" dirty="0" smtClean="0"/>
              <a:t> lower end of screen with intermittent on off pattern. (waterfall effect)</a:t>
            </a:r>
          </a:p>
          <a:p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325812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76178" cy="13716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Cytokine storm (</a:t>
            </a:r>
            <a:r>
              <a:rPr lang="en-US" b="1" dirty="0" err="1" smtClean="0">
                <a:solidFill>
                  <a:srgbClr val="FF0000"/>
                </a:solidFill>
              </a:rPr>
              <a:t>sHLH</a:t>
            </a:r>
            <a:r>
              <a:rPr lang="en-US" b="1" dirty="0" smtClean="0">
                <a:solidFill>
                  <a:srgbClr val="FF0000"/>
                </a:solidFill>
              </a:rPr>
              <a:t> syndrome)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Screen Shot 2020-05-26 at 9.09.10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9" b="-71"/>
          <a:stretch/>
        </p:blipFill>
        <p:spPr>
          <a:xfrm>
            <a:off x="337053" y="1801913"/>
            <a:ext cx="8649731" cy="3603830"/>
          </a:xfrm>
        </p:spPr>
      </p:pic>
    </p:spTree>
    <p:extLst>
      <p:ext uri="{BB962C8B-B14F-4D97-AF65-F5344CB8AC3E}">
        <p14:creationId xmlns:p14="http://schemas.microsoft.com/office/powerpoint/2010/main" val="1890420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Treatment protocol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8437"/>
            <a:ext cx="7620000" cy="550871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/>
              <a:t>Steroids </a:t>
            </a:r>
            <a:r>
              <a:rPr lang="mr-IN" sz="2800" dirty="0" smtClean="0"/>
              <a:t>–</a:t>
            </a:r>
            <a:r>
              <a:rPr lang="en-US" sz="2800" dirty="0" smtClean="0"/>
              <a:t> Low dose,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Low </a:t>
            </a:r>
            <a:r>
              <a:rPr lang="en-US" sz="2800" dirty="0" smtClean="0"/>
              <a:t>molecular weight </a:t>
            </a:r>
            <a:r>
              <a:rPr lang="en-US" sz="2800" dirty="0" smtClean="0"/>
              <a:t>heparin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Antibiotics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Supportive measures</a:t>
            </a:r>
          </a:p>
          <a:p>
            <a:endParaRPr lang="en-US" dirty="0"/>
          </a:p>
          <a:p>
            <a:r>
              <a:rPr lang="en-US" sz="2800" i="1" u="sng" dirty="0" smtClean="0"/>
              <a:t>Specific therapy:</a:t>
            </a:r>
          </a:p>
          <a:p>
            <a:r>
              <a:rPr lang="en-US" sz="2600" dirty="0" err="1" smtClean="0"/>
              <a:t>Remdesvir</a:t>
            </a:r>
            <a:endParaRPr lang="en-US" sz="2600" dirty="0" smtClean="0"/>
          </a:p>
          <a:p>
            <a:r>
              <a:rPr lang="en-US" sz="2600" dirty="0" smtClean="0"/>
              <a:t>Monoclonal antibodies/JAK inhibitors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263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Treatment protocol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Screen Shot 2021-05-16 at 5.34.55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" b="615"/>
          <a:stretch/>
        </p:blipFill>
        <p:spPr>
          <a:xfrm>
            <a:off x="457200" y="1417638"/>
            <a:ext cx="7620000" cy="2385392"/>
          </a:xfrm>
          <a:ln>
            <a:solidFill>
              <a:srgbClr val="000090"/>
            </a:solidFill>
          </a:ln>
        </p:spPr>
      </p:pic>
      <p:pic>
        <p:nvPicPr>
          <p:cNvPr id="6" name="Picture 5" descr="Screen Shot 2021-05-16 at 5.35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3189"/>
            <a:ext cx="7620000" cy="556042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2097766"/>
            <a:ext cx="8375921" cy="4247317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 dirty="0" smtClean="0"/>
              <a:t>Dexamethasone 6 mg OD for ten days or till discharge whichever is earlier</a:t>
            </a:r>
          </a:p>
          <a:p>
            <a:pPr marL="285750" indent="-285750">
              <a:buFont typeface="Arial"/>
              <a:buChar char="•"/>
            </a:pPr>
            <a:endParaRPr lang="en-US" sz="3000" dirty="0" smtClean="0"/>
          </a:p>
          <a:p>
            <a:pPr marL="285750" indent="-285750">
              <a:buFont typeface="Arial"/>
              <a:buChar char="•"/>
            </a:pPr>
            <a:r>
              <a:rPr lang="en-US" sz="3000" dirty="0" smtClean="0"/>
              <a:t>The </a:t>
            </a:r>
            <a:r>
              <a:rPr lang="en-US" sz="3000" dirty="0"/>
              <a:t>total daily dose equivalencies to dexamethasone 6 mg (oral or intravenous [IV])</a:t>
            </a:r>
            <a:r>
              <a:rPr lang="en-US" sz="3000" baseline="30000" dirty="0"/>
              <a:t>21</a:t>
            </a:r>
            <a:r>
              <a:rPr lang="en-US" sz="3000" dirty="0"/>
              <a:t> are: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 dirty="0"/>
              <a:t>Prednisone 40 mg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 dirty="0"/>
              <a:t>Methylprednisolone 32 mg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 dirty="0"/>
              <a:t>Hydrocortisone 160 </a:t>
            </a:r>
            <a:r>
              <a:rPr lang="en-US" sz="3000" dirty="0" smtClean="0"/>
              <a:t>mg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1201464" y="3981373"/>
            <a:ext cx="5008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STEROIDS </a:t>
            </a:r>
            <a:r>
              <a:rPr lang="mr-IN" sz="3600" dirty="0" smtClean="0"/>
              <a:t>–</a:t>
            </a:r>
            <a:r>
              <a:rPr lang="en-US" sz="3600" dirty="0" smtClean="0"/>
              <a:t> MAINSTAY</a:t>
            </a:r>
            <a:r>
              <a:rPr lang="mr-IN" sz="3600" dirty="0" smtClean="0"/>
              <a:t>….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5109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7931" y="152718"/>
            <a:ext cx="8445055" cy="93598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Treatment protocol</a:t>
            </a:r>
            <a:r>
              <a:rPr lang="mr-IN" b="1" dirty="0" smtClean="0">
                <a:solidFill>
                  <a:srgbClr val="FF0000"/>
                </a:solidFill>
              </a:rPr>
              <a:t>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70153"/>
            <a:ext cx="8185786" cy="5361034"/>
          </a:xfrm>
        </p:spPr>
        <p:txBody>
          <a:bodyPr>
            <a:noAutofit/>
          </a:bodyPr>
          <a:lstStyle/>
          <a:p>
            <a:r>
              <a:rPr lang="en-US" sz="2400" dirty="0" smtClean="0"/>
              <a:t>Low molecular weight heparin </a:t>
            </a:r>
            <a:r>
              <a:rPr lang="en-US" sz="2400" dirty="0" err="1" smtClean="0"/>
              <a:t>vs</a:t>
            </a:r>
            <a:r>
              <a:rPr lang="en-US" sz="2400" dirty="0" smtClean="0"/>
              <a:t> unfractionated heparin</a:t>
            </a:r>
          </a:p>
          <a:p>
            <a:r>
              <a:rPr lang="en-US" sz="2400" dirty="0" smtClean="0"/>
              <a:t>D Dimer as guide for dosage</a:t>
            </a:r>
            <a:r>
              <a:rPr lang="mr-IN" sz="2400" dirty="0" smtClean="0"/>
              <a:t>.....</a:t>
            </a:r>
          </a:p>
          <a:p>
            <a:r>
              <a:rPr lang="mr-IN" sz="2400" dirty="0" smtClean="0">
                <a:latin typeface="Arial"/>
                <a:cs typeface="Arial"/>
              </a:rPr>
              <a:t>&lt; 1000 ng/ml (wt &lt; 100 Kg) – enoxparin 40 mg OD</a:t>
            </a:r>
          </a:p>
          <a:p>
            <a:r>
              <a:rPr lang="mr-IN" sz="2400" dirty="0" smtClean="0">
                <a:latin typeface="Arial"/>
                <a:cs typeface="Arial"/>
              </a:rPr>
              <a:t>&lt;1000 ng/ ml (wt 100-150 kg) enoxparing 40 BD</a:t>
            </a:r>
          </a:p>
          <a:p>
            <a:r>
              <a:rPr lang="mr-IN" sz="2400" dirty="0" smtClean="0">
                <a:latin typeface="Arial"/>
                <a:cs typeface="Arial"/>
              </a:rPr>
              <a:t>&lt;1000 ng/ ml (wt &gt;150 kg) – enoxparin 60 mg BD</a:t>
            </a:r>
          </a:p>
          <a:p>
            <a:endParaRPr lang="mr-IN" sz="2400" dirty="0" smtClean="0">
              <a:latin typeface="Arial"/>
              <a:cs typeface="Arial"/>
            </a:endParaRPr>
          </a:p>
          <a:p>
            <a:r>
              <a:rPr lang="mr-IN" sz="2400" dirty="0" smtClean="0">
                <a:latin typeface="Arial"/>
                <a:cs typeface="Arial"/>
              </a:rPr>
              <a:t>1000-3000 – 40 – 120 mg BD based on weight</a:t>
            </a:r>
          </a:p>
          <a:p>
            <a:r>
              <a:rPr lang="en-US" sz="2400" dirty="0" smtClean="0">
                <a:latin typeface="Arial"/>
                <a:cs typeface="Arial"/>
              </a:rPr>
              <a:t>&gt;3000 </a:t>
            </a:r>
            <a:r>
              <a:rPr lang="en-US" sz="2400" dirty="0" err="1" smtClean="0">
                <a:latin typeface="Arial"/>
                <a:cs typeface="Arial"/>
              </a:rPr>
              <a:t>ng</a:t>
            </a:r>
            <a:r>
              <a:rPr lang="en-US" sz="2400" dirty="0" smtClean="0">
                <a:latin typeface="Arial"/>
                <a:cs typeface="Arial"/>
              </a:rPr>
              <a:t>/ ml </a:t>
            </a:r>
            <a:r>
              <a:rPr lang="mr-IN" sz="2400" dirty="0" smtClean="0">
                <a:latin typeface="Arial"/>
                <a:cs typeface="Arial"/>
              </a:rPr>
              <a:t>–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tinzaparin</a:t>
            </a:r>
            <a:r>
              <a:rPr lang="en-US" sz="2400" dirty="0" smtClean="0">
                <a:latin typeface="Arial"/>
                <a:cs typeface="Arial"/>
              </a:rPr>
              <a:t> 175 Units/ kg OD</a:t>
            </a:r>
          </a:p>
          <a:p>
            <a:r>
              <a:rPr lang="en-US" sz="2400" dirty="0" smtClean="0">
                <a:latin typeface="Arial"/>
                <a:cs typeface="Arial"/>
              </a:rPr>
              <a:t>UFH </a:t>
            </a:r>
            <a:r>
              <a:rPr lang="mr-IN" sz="2400" dirty="0" smtClean="0">
                <a:latin typeface="Arial"/>
                <a:cs typeface="Arial"/>
              </a:rPr>
              <a:t>–</a:t>
            </a:r>
            <a:r>
              <a:rPr lang="en-US" sz="2400" dirty="0" smtClean="0">
                <a:latin typeface="Arial"/>
                <a:cs typeface="Arial"/>
              </a:rPr>
              <a:t> 5000 U 8</a:t>
            </a:r>
            <a:r>
              <a:rPr lang="en-US" sz="2400" baseline="30000" dirty="0" smtClean="0">
                <a:latin typeface="Arial"/>
                <a:cs typeface="Arial"/>
              </a:rPr>
              <a:t>th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hrly</a:t>
            </a:r>
            <a:r>
              <a:rPr lang="en-US" sz="2400" dirty="0" smtClean="0">
                <a:latin typeface="Arial"/>
                <a:cs typeface="Arial"/>
              </a:rPr>
              <a:t> for prophylaxis,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9976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3799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Remdesvir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Screen Shot 2021-05-16 at 5.54.01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87" b="2034"/>
          <a:stretch/>
        </p:blipFill>
        <p:spPr>
          <a:xfrm>
            <a:off x="457200" y="1218437"/>
            <a:ext cx="7620000" cy="909538"/>
          </a:xfrm>
        </p:spPr>
      </p:pic>
      <p:pic>
        <p:nvPicPr>
          <p:cNvPr id="5" name="Picture 4" descr="Screen Shot 2021-05-16 at 5.54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61" y="2163422"/>
            <a:ext cx="6757826" cy="4460758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7" name="TextBox 6"/>
          <p:cNvSpPr txBox="1"/>
          <p:nvPr/>
        </p:nvSpPr>
        <p:spPr>
          <a:xfrm>
            <a:off x="457200" y="3391106"/>
            <a:ext cx="7644687" cy="2862322"/>
          </a:xfrm>
          <a:prstGeom prst="rect">
            <a:avLst/>
          </a:prstGeom>
          <a:solidFill>
            <a:srgbClr val="CCFFCC"/>
          </a:solidFill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>
                <a:solidFill>
                  <a:srgbClr val="FF0000"/>
                </a:solidFill>
              </a:rPr>
              <a:t>No observed difference </a:t>
            </a:r>
            <a:r>
              <a:rPr lang="en-US" sz="3000" dirty="0"/>
              <a:t>in time to recovery between arms in patients on </a:t>
            </a:r>
            <a:r>
              <a:rPr lang="en-US" sz="3000" i="1" dirty="0"/>
              <a:t>high-flow oxygen or noninvasive ventilation </a:t>
            </a:r>
            <a:r>
              <a:rPr lang="en-US" sz="3000" dirty="0"/>
              <a:t>at enrollment</a:t>
            </a:r>
          </a:p>
          <a:p>
            <a:pPr marL="457200" indent="-457200">
              <a:buFont typeface="Arial"/>
              <a:buChar char="•"/>
            </a:pPr>
            <a:r>
              <a:rPr lang="en-US" sz="3000" b="1" dirty="0">
                <a:solidFill>
                  <a:srgbClr val="FF0000"/>
                </a:solidFill>
              </a:rPr>
              <a:t>N</a:t>
            </a:r>
            <a:r>
              <a:rPr lang="en-US" sz="3000" b="1" dirty="0" smtClean="0">
                <a:solidFill>
                  <a:srgbClr val="FF0000"/>
                </a:solidFill>
              </a:rPr>
              <a:t>o mortality or recovery benefit </a:t>
            </a:r>
            <a:r>
              <a:rPr lang="en-US" sz="3000" dirty="0" smtClean="0"/>
              <a:t>in </a:t>
            </a:r>
            <a:r>
              <a:rPr lang="en-US" sz="3000" i="1" dirty="0" smtClean="0"/>
              <a:t>mechanically ventilated</a:t>
            </a:r>
            <a:r>
              <a:rPr lang="en-US" sz="3000" dirty="0" smtClean="0"/>
              <a:t> patients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444766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Treatment protocol</a:t>
            </a:r>
            <a:r>
              <a:rPr lang="mr-IN" b="1" dirty="0" smtClean="0">
                <a:solidFill>
                  <a:srgbClr val="FF0000"/>
                </a:solidFill>
              </a:rPr>
              <a:t>…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Screen Shot 2021-05-16 at 7.12.35 PM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56" b="-8221"/>
          <a:stretch/>
        </p:blipFill>
        <p:spPr>
          <a:xfrm>
            <a:off x="1117586" y="1540934"/>
            <a:ext cx="6366933" cy="2682365"/>
          </a:xfrm>
          <a:ln>
            <a:solidFill>
              <a:schemeClr val="tx1"/>
            </a:solidFill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28133" y="4436533"/>
            <a:ext cx="7349067" cy="20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 smtClean="0"/>
              <a:t>2022 patients in trial arm, 2094 in control arm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 smtClean="0"/>
              <a:t>28 day mortality </a:t>
            </a:r>
            <a:r>
              <a:rPr lang="mr-IN" dirty="0" smtClean="0"/>
              <a:t>–</a:t>
            </a:r>
            <a:r>
              <a:rPr lang="en-US" dirty="0" smtClean="0"/>
              <a:t> 596 (29%) in trial arm </a:t>
            </a:r>
            <a:r>
              <a:rPr lang="en-US" dirty="0" err="1" smtClean="0"/>
              <a:t>vs</a:t>
            </a:r>
            <a:r>
              <a:rPr lang="en-US" dirty="0" smtClean="0"/>
              <a:t> 694(33%) in control arm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487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rgbClr val="FF0000"/>
                </a:solidFill>
              </a:rPr>
              <a:t>Criteria to be fulfilled for </a:t>
            </a:r>
            <a:r>
              <a:rPr lang="en-IN" b="1" dirty="0" smtClean="0">
                <a:solidFill>
                  <a:srgbClr val="FF0000"/>
                </a:solidFill>
              </a:rPr>
              <a:t>Tocilizumab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600" dirty="0" smtClean="0"/>
              <a:t>Escalating </a:t>
            </a:r>
            <a:r>
              <a:rPr lang="en-IN" sz="2600" dirty="0"/>
              <a:t>need of oxygen </a:t>
            </a:r>
            <a:r>
              <a:rPr lang="en-IN" sz="2600" dirty="0" smtClean="0"/>
              <a:t>requirement.</a:t>
            </a:r>
            <a:endParaRPr lang="en-US" sz="2600" dirty="0"/>
          </a:p>
          <a:p>
            <a:pPr lvl="0"/>
            <a:r>
              <a:rPr lang="en-IN" sz="2600" dirty="0"/>
              <a:t>Patient is on HFNO, flow rate greater than 30lts/min to maintain SpO2 &gt; 90</a:t>
            </a:r>
            <a:r>
              <a:rPr lang="en-IN" sz="2600" dirty="0" smtClean="0"/>
              <a:t>%/ NIV with FiO2 &gt; 60%/ Intubated and ventilated.</a:t>
            </a:r>
            <a:endParaRPr lang="en-US" sz="2600" dirty="0"/>
          </a:p>
          <a:p>
            <a:pPr lvl="0"/>
            <a:r>
              <a:rPr lang="en-IN" sz="2600" dirty="0" smtClean="0"/>
              <a:t>Patient </a:t>
            </a:r>
            <a:r>
              <a:rPr lang="en-IN" sz="2600" dirty="0"/>
              <a:t>is having hypotension needing vasopressors to maintain BP.</a:t>
            </a:r>
            <a:endParaRPr lang="en-US" sz="2600" dirty="0"/>
          </a:p>
          <a:p>
            <a:pPr lvl="0"/>
            <a:r>
              <a:rPr lang="en-IN" sz="2600" dirty="0"/>
              <a:t>Patient has received steroids for &gt; 48hrs.</a:t>
            </a:r>
            <a:endParaRPr lang="en-US" sz="2600" dirty="0"/>
          </a:p>
          <a:p>
            <a:pPr lvl="0"/>
            <a:r>
              <a:rPr lang="en-IN" sz="2600" dirty="0"/>
              <a:t>C-RP level &gt; 75mg/L</a:t>
            </a:r>
            <a:endParaRPr lang="en-US" sz="2600" dirty="0"/>
          </a:p>
          <a:p>
            <a:pPr lvl="0"/>
            <a:r>
              <a:rPr lang="en-IN" sz="2600" dirty="0"/>
              <a:t>ROX index 2.85-3.84. ROX index =   </a:t>
            </a:r>
            <a:r>
              <a:rPr lang="en-IN" sz="2600" u="sng" dirty="0"/>
              <a:t>SpO2/FiO2</a:t>
            </a:r>
            <a:r>
              <a:rPr lang="en-IN" sz="2600" dirty="0"/>
              <a:t>                                                      </a:t>
            </a:r>
            <a:endParaRPr lang="en-US" sz="2600" dirty="0"/>
          </a:p>
          <a:p>
            <a:r>
              <a:rPr lang="en-IN" sz="2600" dirty="0"/>
              <a:t>                                                              </a:t>
            </a:r>
            <a:r>
              <a:rPr lang="en-IN" sz="2600" dirty="0" smtClean="0"/>
              <a:t>Respiratory </a:t>
            </a:r>
            <a:r>
              <a:rPr lang="en-IN" sz="2600" dirty="0"/>
              <a:t>Rate</a:t>
            </a:r>
            <a:r>
              <a:rPr lang="en-US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1065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905385" cy="1001966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ntroduction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4684"/>
            <a:ext cx="8251764" cy="5377530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0" dirty="0" smtClean="0"/>
              <a:t>Incidence of ARDS in patients </a:t>
            </a:r>
            <a:r>
              <a:rPr lang="en-US" sz="2800" b="0" dirty="0"/>
              <a:t>presenting with COVID-</a:t>
            </a:r>
            <a:r>
              <a:rPr lang="en-US" sz="2800" b="0" dirty="0" smtClean="0"/>
              <a:t>19 </a:t>
            </a:r>
            <a:r>
              <a:rPr lang="mr-IN" sz="2800" b="0" dirty="0" smtClean="0"/>
              <a:t>–</a:t>
            </a:r>
            <a:r>
              <a:rPr lang="en-US" sz="2800" b="0" dirty="0" smtClean="0"/>
              <a:t> </a:t>
            </a:r>
            <a:r>
              <a:rPr lang="en-US" sz="2800" b="0" dirty="0"/>
              <a:t>42</a:t>
            </a:r>
            <a:r>
              <a:rPr lang="en-US" sz="2800" b="0" dirty="0" smtClean="0"/>
              <a:t>%. </a:t>
            </a:r>
          </a:p>
          <a:p>
            <a:pPr marL="457200" indent="-457200">
              <a:buFont typeface="Arial"/>
              <a:buChar char="•"/>
            </a:pPr>
            <a:r>
              <a:rPr lang="en-US" sz="2800" b="0" dirty="0" smtClean="0"/>
              <a:t>Need for ICU care - 61</a:t>
            </a:r>
            <a:r>
              <a:rPr lang="en-US" sz="2800" b="0" dirty="0"/>
              <a:t>-81</a:t>
            </a:r>
            <a:r>
              <a:rPr lang="en-US" sz="2800" b="0" dirty="0" smtClean="0"/>
              <a:t>%.</a:t>
            </a:r>
          </a:p>
          <a:p>
            <a:r>
              <a:rPr lang="en-US" sz="1600" b="0" i="1" dirty="0"/>
              <a:t>Wu </a:t>
            </a:r>
            <a:r>
              <a:rPr lang="en-US" sz="1600" b="0" i="1" dirty="0" smtClean="0"/>
              <a:t>C</a:t>
            </a:r>
            <a:r>
              <a:rPr lang="en-US" sz="1600" b="0" i="1" dirty="0"/>
              <a:t> </a:t>
            </a:r>
            <a:r>
              <a:rPr lang="en-US" sz="1600" b="0" i="1" dirty="0" smtClean="0"/>
              <a:t>et </a:t>
            </a:r>
            <a:r>
              <a:rPr lang="en-US" sz="1600" b="0" i="1" dirty="0" err="1" smtClean="0"/>
              <a:t>al..Risk</a:t>
            </a:r>
            <a:r>
              <a:rPr lang="en-US" sz="1600" b="0" i="1" dirty="0"/>
              <a:t> </a:t>
            </a:r>
            <a:r>
              <a:rPr lang="en-US" sz="1600" b="0" i="1" dirty="0" smtClean="0"/>
              <a:t>Factors </a:t>
            </a:r>
            <a:r>
              <a:rPr lang="en-US" sz="1600" b="0" i="1" dirty="0"/>
              <a:t>Associated With Acute Respiratory </a:t>
            </a:r>
            <a:r>
              <a:rPr lang="en-US" sz="1600" b="0" i="1" dirty="0" smtClean="0"/>
              <a:t>Distress Syndrome </a:t>
            </a:r>
            <a:r>
              <a:rPr lang="en-US" sz="1600" b="0" i="1" dirty="0"/>
              <a:t>and Death in Patients With </a:t>
            </a:r>
            <a:r>
              <a:rPr lang="en-US" sz="1600" b="0" i="1" dirty="0" smtClean="0"/>
              <a:t>Coronavirus Disease </a:t>
            </a:r>
            <a:r>
              <a:rPr lang="en-US" sz="1600" b="0" i="1" dirty="0"/>
              <a:t>2019 Pneumonia in Wuhan, China. </a:t>
            </a:r>
            <a:r>
              <a:rPr lang="en-US" sz="1600" b="0" i="1" dirty="0" smtClean="0"/>
              <a:t>JAMA </a:t>
            </a:r>
            <a:r>
              <a:rPr lang="it-IT" sz="1600" b="0" i="1" dirty="0" err="1" smtClean="0"/>
              <a:t>Intern</a:t>
            </a:r>
            <a:r>
              <a:rPr lang="it-IT" sz="1600" b="0" i="1" dirty="0" smtClean="0"/>
              <a:t> </a:t>
            </a:r>
            <a:r>
              <a:rPr lang="it-IT" sz="1600" b="0" i="1" dirty="0" err="1"/>
              <a:t>Med</a:t>
            </a:r>
            <a:r>
              <a:rPr lang="it-IT" sz="1600" b="0" i="1" dirty="0"/>
              <a:t>. 2020 Mar 13</a:t>
            </a:r>
            <a:r>
              <a:rPr lang="it-IT" sz="1600" b="0" i="1" dirty="0" smtClean="0"/>
              <a:t>.</a:t>
            </a:r>
          </a:p>
          <a:p>
            <a:pPr marL="457200" indent="-457200">
              <a:buFont typeface="Arial"/>
              <a:buChar char="•"/>
            </a:pPr>
            <a:endParaRPr lang="it-IT" sz="2800" b="0" dirty="0" smtClean="0"/>
          </a:p>
          <a:p>
            <a:pPr marL="457200" indent="-457200">
              <a:buFont typeface="Arial"/>
              <a:buChar char="•"/>
            </a:pPr>
            <a:r>
              <a:rPr lang="it-IT" sz="2800" b="0" dirty="0" err="1" smtClean="0"/>
              <a:t>S</a:t>
            </a:r>
            <a:r>
              <a:rPr lang="en-US" sz="2800" b="0" dirty="0" err="1" smtClean="0"/>
              <a:t>evere</a:t>
            </a:r>
            <a:r>
              <a:rPr lang="en-US" sz="2800" b="0" dirty="0" smtClean="0"/>
              <a:t> COVID Illness: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b="0" dirty="0" smtClean="0"/>
              <a:t>Respiratory </a:t>
            </a:r>
            <a:r>
              <a:rPr lang="en-US" sz="2800" b="0" dirty="0"/>
              <a:t>rate ≥ 30 breaths/min;</a:t>
            </a:r>
          </a:p>
          <a:p>
            <a:pPr marL="914400" lvl="1" indent="-457200">
              <a:buFont typeface="Arial"/>
              <a:buChar char="•"/>
            </a:pPr>
            <a:r>
              <a:rPr lang="mr-IN" sz="2800" b="0" dirty="0" smtClean="0"/>
              <a:t>SpO </a:t>
            </a:r>
            <a:r>
              <a:rPr lang="mr-IN" sz="2800" b="0" dirty="0"/>
              <a:t>≤ 92 %;</a:t>
            </a:r>
          </a:p>
          <a:p>
            <a:pPr marL="914400" lvl="1" indent="-457200">
              <a:buFont typeface="Arial"/>
              <a:buChar char="•"/>
            </a:pPr>
            <a:r>
              <a:rPr lang="pt-BR" sz="2800" b="0" dirty="0" err="1" smtClean="0"/>
              <a:t>PaO</a:t>
            </a:r>
            <a:r>
              <a:rPr lang="pt-BR" sz="2800" b="0" dirty="0" smtClean="0"/>
              <a:t> </a:t>
            </a:r>
            <a:r>
              <a:rPr lang="pt-BR" sz="2800" b="0" dirty="0"/>
              <a:t>/</a:t>
            </a:r>
            <a:r>
              <a:rPr lang="pt-BR" sz="2800" b="0" dirty="0" err="1"/>
              <a:t>FiO</a:t>
            </a:r>
            <a:r>
              <a:rPr lang="pt-BR" sz="2800" b="0" dirty="0"/>
              <a:t> ≤ 300 mmHg 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9626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36" y="152718"/>
            <a:ext cx="8667822" cy="111741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ICU care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128"/>
            <a:ext cx="8431458" cy="5301403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224"/>
              </a:spcBef>
              <a:spcAft>
                <a:spcPts val="1200"/>
              </a:spcAft>
              <a:buFont typeface="Arial"/>
              <a:buChar char="•"/>
            </a:pPr>
            <a:r>
              <a:rPr lang="en-US" dirty="0"/>
              <a:t>Hemodynamic management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smtClean="0"/>
              <a:t>crystalloids.  (RT feeds in intubated patients unless contraindicated) </a:t>
            </a:r>
            <a:r>
              <a:rPr lang="en-US" i="1" dirty="0" smtClean="0">
                <a:solidFill>
                  <a:srgbClr val="FF0000"/>
                </a:solidFill>
              </a:rPr>
              <a:t>AVOID COLLOIDS/ ALBUMIN</a:t>
            </a:r>
          </a:p>
          <a:p>
            <a:pPr marL="457200" indent="-457200">
              <a:spcBef>
                <a:spcPts val="1224"/>
              </a:spcBef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Based on dynamic indices such as IVC filling, </a:t>
            </a:r>
            <a:r>
              <a:rPr lang="en-US" dirty="0" err="1" smtClean="0"/>
              <a:t>pleth</a:t>
            </a:r>
            <a:r>
              <a:rPr lang="en-US" dirty="0" smtClean="0"/>
              <a:t> variability index  with Passive leg raising test.</a:t>
            </a:r>
          </a:p>
          <a:p>
            <a:pPr marL="914400" lvl="1" indent="-457200">
              <a:spcBef>
                <a:spcPts val="1224"/>
              </a:spcBef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Positive balance for first few days followed by maintenance of net balance</a:t>
            </a:r>
            <a:endParaRPr lang="en-US" dirty="0"/>
          </a:p>
          <a:p>
            <a:pPr marL="457200" indent="-457200">
              <a:spcBef>
                <a:spcPts val="1224"/>
              </a:spcBef>
              <a:spcAft>
                <a:spcPts val="1200"/>
              </a:spcAft>
              <a:buFont typeface="Arial"/>
              <a:buChar char="•"/>
            </a:pPr>
            <a:r>
              <a:rPr lang="en-US" dirty="0"/>
              <a:t>Noradrenaline </a:t>
            </a:r>
            <a:r>
              <a:rPr lang="mr-IN" dirty="0"/>
              <a:t>–</a:t>
            </a:r>
            <a:r>
              <a:rPr lang="en-US" dirty="0"/>
              <a:t> vasopressor of </a:t>
            </a:r>
            <a:r>
              <a:rPr lang="en-US" dirty="0" smtClean="0"/>
              <a:t>choice (MAP target &gt; 65 mm of Hg)</a:t>
            </a:r>
            <a:endParaRPr lang="en-US" dirty="0"/>
          </a:p>
          <a:p>
            <a:pPr marL="457200" indent="-457200">
              <a:spcBef>
                <a:spcPts val="1224"/>
              </a:spcBef>
              <a:spcAft>
                <a:spcPts val="1200"/>
              </a:spcAft>
              <a:buFont typeface="Arial"/>
              <a:buChar char="•"/>
            </a:pPr>
            <a:r>
              <a:rPr lang="en-US" dirty="0"/>
              <a:t>Adrenaline or vasopressin if noradrenaline not sufficient</a:t>
            </a:r>
          </a:p>
          <a:p>
            <a:pPr marL="457200" indent="-457200">
              <a:spcBef>
                <a:spcPts val="1224"/>
              </a:spcBef>
              <a:spcAft>
                <a:spcPts val="1200"/>
              </a:spcAft>
              <a:buFont typeface="Arial"/>
              <a:buChar char="•"/>
            </a:pPr>
            <a:r>
              <a:rPr lang="en-US" dirty="0" err="1"/>
              <a:t>Dobutamine</a:t>
            </a:r>
            <a:r>
              <a:rPr lang="en-US" dirty="0"/>
              <a:t> if proven cardiac dysfunction</a:t>
            </a:r>
          </a:p>
          <a:p>
            <a:pPr marL="457200" indent="-457200">
              <a:spcBef>
                <a:spcPts val="1224"/>
              </a:spcBef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ABG, lactate, electrolytes assessment to guide fluid management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2294099"/>
            <a:ext cx="8287927" cy="120032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Target </a:t>
            </a:r>
            <a:r>
              <a:rPr lang="en-US" sz="2400" dirty="0" err="1" smtClean="0"/>
              <a:t>Hb</a:t>
            </a:r>
            <a:r>
              <a:rPr lang="en-US" sz="2400" dirty="0" smtClean="0"/>
              <a:t>% - 7 </a:t>
            </a:r>
            <a:r>
              <a:rPr lang="en-US" sz="2400" dirty="0" err="1" smtClean="0"/>
              <a:t>gm</a:t>
            </a:r>
            <a:r>
              <a:rPr lang="en-US" sz="2400" dirty="0" smtClean="0"/>
              <a:t>% in normal and 8 </a:t>
            </a:r>
            <a:r>
              <a:rPr lang="en-US" sz="2400" dirty="0" err="1" smtClean="0"/>
              <a:t>gm</a:t>
            </a:r>
            <a:r>
              <a:rPr lang="en-US" sz="2400" dirty="0" smtClean="0"/>
              <a:t>% in presence of co morbidities.</a:t>
            </a:r>
          </a:p>
          <a:p>
            <a:r>
              <a:rPr lang="en-US" sz="2400" dirty="0" smtClean="0"/>
              <a:t>Target Blood glucose level - &lt; 180 mg%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1739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934577" cy="108979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ICU care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2887"/>
            <a:ext cx="8127808" cy="5171031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224"/>
              </a:spcBef>
              <a:spcAft>
                <a:spcPts val="1200"/>
              </a:spcAft>
              <a:buFont typeface="Arial"/>
              <a:buChar char="•"/>
            </a:pPr>
            <a:r>
              <a:rPr lang="en-US" sz="2600" dirty="0" smtClean="0"/>
              <a:t>Nutritional management to ensure adequate supply of proteins and micronutrients </a:t>
            </a:r>
            <a:r>
              <a:rPr lang="mr-IN" sz="2600" dirty="0" smtClean="0"/>
              <a:t>–</a:t>
            </a:r>
            <a:r>
              <a:rPr lang="en-US" sz="2600" dirty="0" smtClean="0"/>
              <a:t> zinc beneficial effect.</a:t>
            </a:r>
          </a:p>
          <a:p>
            <a:pPr marL="457200" indent="-457200">
              <a:spcBef>
                <a:spcPts val="1224"/>
              </a:spcBef>
              <a:spcAft>
                <a:spcPts val="1200"/>
              </a:spcAft>
              <a:buFont typeface="Arial"/>
              <a:buChar char="•"/>
            </a:pPr>
            <a:r>
              <a:rPr lang="en-US" sz="2600" dirty="0" smtClean="0"/>
              <a:t>Sedation </a:t>
            </a:r>
            <a:r>
              <a:rPr lang="mr-IN" sz="2600" dirty="0" smtClean="0"/>
              <a:t>–</a:t>
            </a:r>
            <a:r>
              <a:rPr lang="en-US" sz="2600" dirty="0" smtClean="0"/>
              <a:t> Fentanyl/ Midazolam as per requirement</a:t>
            </a:r>
          </a:p>
          <a:p>
            <a:pPr marL="457200" indent="-457200">
              <a:spcBef>
                <a:spcPts val="1224"/>
              </a:spcBef>
              <a:spcAft>
                <a:spcPts val="1200"/>
              </a:spcAft>
              <a:buFont typeface="Arial"/>
              <a:buChar char="•"/>
            </a:pPr>
            <a:r>
              <a:rPr lang="en-US" sz="2600" dirty="0" smtClean="0"/>
              <a:t>Neuromuscular blocking agents </a:t>
            </a:r>
            <a:r>
              <a:rPr lang="mr-IN" sz="2600" dirty="0" smtClean="0"/>
              <a:t>–</a:t>
            </a:r>
            <a:r>
              <a:rPr lang="en-US" sz="2600" dirty="0" smtClean="0"/>
              <a:t> only if there is deterioration due to ventilator patient </a:t>
            </a:r>
            <a:r>
              <a:rPr lang="en-US" sz="2600" dirty="0" err="1" smtClean="0"/>
              <a:t>dyssynchrony</a:t>
            </a:r>
            <a:endParaRPr lang="en-US" sz="2600" dirty="0" smtClean="0"/>
          </a:p>
          <a:p>
            <a:pPr marL="457200" indent="-457200">
              <a:spcBef>
                <a:spcPts val="1224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dirty="0"/>
              <a:t>Antibiotics as per standard protocols and </a:t>
            </a:r>
            <a:r>
              <a:rPr lang="en-US" sz="2800" dirty="0" smtClean="0"/>
              <a:t>cultures</a:t>
            </a:r>
            <a:endParaRPr lang="en-US" sz="26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511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072599" cy="1062187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ICU care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186"/>
            <a:ext cx="7620000" cy="4997676"/>
          </a:xfrm>
        </p:spPr>
        <p:txBody>
          <a:bodyPr/>
          <a:lstStyle/>
          <a:p>
            <a:r>
              <a:rPr lang="en-US" sz="2600" dirty="0" smtClean="0"/>
              <a:t>Bedside ECHO and lung USG </a:t>
            </a:r>
            <a:r>
              <a:rPr lang="mr-IN" sz="2600" dirty="0" smtClean="0"/>
              <a:t>–</a:t>
            </a:r>
            <a:r>
              <a:rPr lang="en-US" sz="2600" dirty="0" smtClean="0"/>
              <a:t> cardiac performance (myocarditis), monitoring lung expansion.</a:t>
            </a:r>
          </a:p>
          <a:p>
            <a:endParaRPr lang="en-US" sz="2600" dirty="0" smtClean="0"/>
          </a:p>
          <a:p>
            <a:r>
              <a:rPr lang="en-US" sz="2600" dirty="0" smtClean="0"/>
              <a:t>Renal replacement therapy </a:t>
            </a:r>
            <a:r>
              <a:rPr lang="mr-IN" sz="2600" dirty="0" smtClean="0"/>
              <a:t>–</a:t>
            </a:r>
            <a:r>
              <a:rPr lang="en-US" sz="2600" dirty="0" smtClean="0"/>
              <a:t> as patients can go for acute kidney injury.</a:t>
            </a:r>
          </a:p>
          <a:p>
            <a:endParaRPr lang="en-US" sz="2600" dirty="0"/>
          </a:p>
          <a:p>
            <a:endParaRPr lang="en-US" sz="2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164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072599" cy="1062187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ICU care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186"/>
            <a:ext cx="7620000" cy="4997676"/>
          </a:xfrm>
        </p:spPr>
        <p:txBody>
          <a:bodyPr/>
          <a:lstStyle/>
          <a:p>
            <a:r>
              <a:rPr lang="en-US" sz="2600" dirty="0" smtClean="0"/>
              <a:t>Bedside ECHO and lung USG </a:t>
            </a:r>
            <a:r>
              <a:rPr lang="mr-IN" sz="2600" dirty="0" smtClean="0"/>
              <a:t>–</a:t>
            </a:r>
            <a:r>
              <a:rPr lang="en-US" sz="2600" dirty="0" smtClean="0"/>
              <a:t> cardiac performance (myocarditis), monitoring lung expansion.</a:t>
            </a:r>
          </a:p>
          <a:p>
            <a:endParaRPr lang="en-US" sz="2600" dirty="0" smtClean="0"/>
          </a:p>
          <a:p>
            <a:r>
              <a:rPr lang="en-US" sz="2600" dirty="0" smtClean="0"/>
              <a:t>Regular monitoring of renal function </a:t>
            </a:r>
            <a:r>
              <a:rPr lang="mr-IN" sz="2600" dirty="0" smtClean="0"/>
              <a:t>–</a:t>
            </a:r>
            <a:r>
              <a:rPr lang="en-US" sz="2600" dirty="0" smtClean="0"/>
              <a:t> urine output, RFT, electrolytes</a:t>
            </a:r>
          </a:p>
          <a:p>
            <a:endParaRPr lang="en-US" sz="2600" dirty="0"/>
          </a:p>
          <a:p>
            <a:r>
              <a:rPr lang="en-US" sz="2600" dirty="0" smtClean="0"/>
              <a:t>Renal replacement therapy </a:t>
            </a:r>
            <a:r>
              <a:rPr lang="mr-IN" sz="2600" dirty="0" smtClean="0"/>
              <a:t>–</a:t>
            </a:r>
            <a:r>
              <a:rPr lang="en-US" sz="2600" dirty="0" smtClean="0"/>
              <a:t> as patients can go for acute kidney injury.</a:t>
            </a:r>
          </a:p>
          <a:p>
            <a:endParaRPr lang="en-US" sz="2600" dirty="0" smtClean="0"/>
          </a:p>
          <a:p>
            <a:r>
              <a:rPr lang="en-US" sz="2600" dirty="0" smtClean="0"/>
              <a:t>Extended dialysis found to be beneficial</a:t>
            </a:r>
            <a:endParaRPr lang="en-US" sz="2600" dirty="0"/>
          </a:p>
          <a:p>
            <a:endParaRPr lang="en-US" sz="2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164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50730" cy="93598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Logistics and support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153"/>
            <a:ext cx="8119810" cy="5163087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Communication </a:t>
            </a:r>
            <a:r>
              <a:rPr lang="mr-IN" sz="2600" dirty="0"/>
              <a:t>–</a:t>
            </a:r>
            <a:r>
              <a:rPr lang="en-US" sz="2600" dirty="0"/>
              <a:t> internal and </a:t>
            </a:r>
            <a:r>
              <a:rPr lang="en-US" sz="2600" dirty="0" smtClean="0"/>
              <a:t>external</a:t>
            </a:r>
          </a:p>
          <a:p>
            <a:pPr marL="457200" indent="-457200">
              <a:buFont typeface="Arial"/>
              <a:buChar char="•"/>
            </a:pPr>
            <a:endParaRPr lang="en-US" sz="2600" dirty="0" smtClean="0"/>
          </a:p>
          <a:p>
            <a:pPr marL="457200" indent="-457200">
              <a:buFont typeface="Arial"/>
              <a:buChar char="•"/>
            </a:pPr>
            <a:r>
              <a:rPr lang="en-US" sz="2600" dirty="0" smtClean="0"/>
              <a:t>Within </a:t>
            </a:r>
            <a:r>
              <a:rPr lang="en-US" sz="2600" dirty="0"/>
              <a:t>the </a:t>
            </a:r>
            <a:r>
              <a:rPr lang="en-US" sz="2600" dirty="0" smtClean="0"/>
              <a:t>teams </a:t>
            </a:r>
            <a:r>
              <a:rPr lang="mr-IN" sz="2600" dirty="0" smtClean="0"/>
              <a:t>–</a:t>
            </a:r>
            <a:r>
              <a:rPr lang="en-US" sz="2600" dirty="0" smtClean="0"/>
              <a:t> to ensure clear transfer of information at critical times - </a:t>
            </a:r>
            <a:r>
              <a:rPr lang="en-US" sz="2600" i="1" dirty="0" smtClean="0">
                <a:solidFill>
                  <a:srgbClr val="FF0000"/>
                </a:solidFill>
              </a:rPr>
              <a:t>SBAR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dirty="0" smtClean="0"/>
              <a:t>S- situation assessment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dirty="0" smtClean="0"/>
              <a:t>B-  background of the problem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dirty="0" smtClean="0"/>
              <a:t>A </a:t>
            </a:r>
            <a:r>
              <a:rPr lang="mr-IN" sz="2600" dirty="0" smtClean="0"/>
              <a:t>–</a:t>
            </a:r>
            <a:r>
              <a:rPr lang="en-US" sz="2600" dirty="0" smtClean="0"/>
              <a:t> assessment of patient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dirty="0" smtClean="0"/>
              <a:t>R </a:t>
            </a:r>
            <a:r>
              <a:rPr lang="mr-IN" sz="2600" dirty="0" smtClean="0"/>
              <a:t>–</a:t>
            </a:r>
            <a:r>
              <a:rPr lang="en-US" sz="2600" dirty="0" smtClean="0"/>
              <a:t>response expected </a:t>
            </a:r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82618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19810" cy="919489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Logistics and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153"/>
            <a:ext cx="8119810" cy="5311547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 smtClean="0"/>
              <a:t>With family and patients </a:t>
            </a:r>
            <a:r>
              <a:rPr lang="mr-IN" sz="2600" dirty="0" smtClean="0"/>
              <a:t>–</a:t>
            </a:r>
            <a:r>
              <a:rPr lang="en-US" sz="2600" dirty="0" smtClean="0"/>
              <a:t> </a:t>
            </a:r>
            <a:r>
              <a:rPr lang="en-US" sz="2600" dirty="0"/>
              <a:t>to ensure clear transfer of information at critical times - </a:t>
            </a:r>
            <a:r>
              <a:rPr lang="en-US" sz="2600" i="1" dirty="0" smtClean="0">
                <a:solidFill>
                  <a:srgbClr val="FF0000"/>
                </a:solidFill>
              </a:rPr>
              <a:t>SPIKES</a:t>
            </a:r>
            <a:endParaRPr lang="en-US" sz="2600" i="1" dirty="0">
              <a:solidFill>
                <a:srgbClr val="FF0000"/>
              </a:solidFill>
            </a:endParaRPr>
          </a:p>
          <a:p>
            <a:pPr marL="914400" lvl="1" indent="-457200">
              <a:spcBef>
                <a:spcPts val="1176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/>
              <a:t>S</a:t>
            </a:r>
            <a:r>
              <a:rPr lang="en-US" sz="2400" dirty="0" smtClean="0"/>
              <a:t>-</a:t>
            </a:r>
            <a:r>
              <a:rPr lang="en-US" sz="2400" dirty="0"/>
              <a:t> </a:t>
            </a:r>
            <a:r>
              <a:rPr lang="en-US" sz="2400" b="0" dirty="0" smtClean="0"/>
              <a:t>setting </a:t>
            </a:r>
            <a:r>
              <a:rPr lang="en-US" sz="2400" b="0" dirty="0"/>
              <a:t>up the </a:t>
            </a:r>
            <a:r>
              <a:rPr lang="en-US" sz="2400" b="0" dirty="0" smtClean="0"/>
              <a:t>interview</a:t>
            </a:r>
          </a:p>
          <a:p>
            <a:pPr marL="914400" lvl="1" indent="-457200">
              <a:spcBef>
                <a:spcPts val="1176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b="0" dirty="0" smtClean="0"/>
              <a:t>P</a:t>
            </a:r>
            <a:r>
              <a:rPr lang="en-US" sz="2400" b="0" dirty="0"/>
              <a:t>–assessing the patient’s perception of the problem </a:t>
            </a:r>
            <a:r>
              <a:rPr lang="en-US" sz="2400" b="0" dirty="0" smtClean="0"/>
              <a:t>and patient’s condition</a:t>
            </a:r>
          </a:p>
          <a:p>
            <a:pPr marL="914400" lvl="1" indent="-457200">
              <a:spcBef>
                <a:spcPts val="1176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b="0" dirty="0" smtClean="0"/>
              <a:t>I</a:t>
            </a:r>
            <a:r>
              <a:rPr lang="en-US" sz="2400" b="0" dirty="0"/>
              <a:t>–obtaining the invitation to initiate the </a:t>
            </a:r>
            <a:r>
              <a:rPr lang="en-US" sz="2400" b="0" dirty="0" smtClean="0"/>
              <a:t>discussion</a:t>
            </a:r>
          </a:p>
          <a:p>
            <a:pPr marL="914400" lvl="1" indent="-457200">
              <a:spcBef>
                <a:spcPts val="1176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b="0" dirty="0" smtClean="0"/>
              <a:t>K</a:t>
            </a:r>
            <a:r>
              <a:rPr lang="en-US" sz="2400" b="0" dirty="0"/>
              <a:t>–giving knowledge and </a:t>
            </a:r>
            <a:r>
              <a:rPr lang="en-US" sz="2400" b="0" dirty="0" smtClean="0"/>
              <a:t>information</a:t>
            </a:r>
          </a:p>
          <a:p>
            <a:pPr marL="914400" lvl="1" indent="-457200">
              <a:spcBef>
                <a:spcPts val="1176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b="0" dirty="0" smtClean="0"/>
              <a:t>E</a:t>
            </a:r>
            <a:r>
              <a:rPr lang="en-US" sz="2400" b="0" dirty="0"/>
              <a:t>–addressing the </a:t>
            </a:r>
            <a:r>
              <a:rPr lang="en-US" sz="2400" b="0" dirty="0" smtClean="0"/>
              <a:t>emotions</a:t>
            </a:r>
          </a:p>
          <a:p>
            <a:pPr marL="914400" lvl="1" indent="-457200">
              <a:spcBef>
                <a:spcPts val="1176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b="0" dirty="0" smtClean="0"/>
              <a:t>S</a:t>
            </a:r>
            <a:r>
              <a:rPr lang="en-US" sz="2400" b="0" dirty="0"/>
              <a:t>–strategy and summary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448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What matters</a:t>
            </a:r>
            <a:r>
              <a:rPr lang="mr-IN" b="1" dirty="0" smtClean="0">
                <a:solidFill>
                  <a:schemeClr val="tx1"/>
                </a:solidFill>
              </a:rPr>
              <a:t>…..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lnSpc>
                <a:spcPct val="150000"/>
              </a:lnSpc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A dedicated and committed nursing care and basic management goes a long way in improving the outcomes</a:t>
            </a:r>
            <a:r>
              <a:rPr lang="mr-IN" sz="4000" b="1" dirty="0" smtClean="0">
                <a:solidFill>
                  <a:srgbClr val="FF0000"/>
                </a:solidFill>
              </a:rPr>
              <a:t>…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823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14300" indent="0" algn="ctr">
              <a:lnSpc>
                <a:spcPct val="150000"/>
              </a:lnSpc>
              <a:buNone/>
            </a:pPr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 FOR YOUR PATIENT HEARING</a:t>
            </a:r>
            <a:endParaRPr lang="en-US" sz="6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016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519453" cy="97991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Need for ICU care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1224"/>
              </a:spcBef>
              <a:spcAft>
                <a:spcPts val="1800"/>
              </a:spcAft>
              <a:buFont typeface="Arial"/>
              <a:buChar char="•"/>
            </a:pPr>
            <a:r>
              <a:rPr lang="en-US" sz="2600" dirty="0"/>
              <a:t>Tachypnea (respiratory rate &gt; </a:t>
            </a:r>
            <a:r>
              <a:rPr lang="en-US" sz="2600" dirty="0" smtClean="0"/>
              <a:t>24 </a:t>
            </a:r>
            <a:r>
              <a:rPr lang="en-US" sz="2600" dirty="0"/>
              <a:t>per minute), </a:t>
            </a:r>
          </a:p>
          <a:p>
            <a:pPr marL="342900" indent="-342900">
              <a:spcBef>
                <a:spcPts val="1224"/>
              </a:spcBef>
              <a:spcAft>
                <a:spcPts val="1800"/>
              </a:spcAft>
              <a:buFont typeface="Arial"/>
              <a:buChar char="•"/>
            </a:pPr>
            <a:r>
              <a:rPr lang="en-US" sz="2600" dirty="0" smtClean="0"/>
              <a:t>Tachycardia </a:t>
            </a:r>
            <a:r>
              <a:rPr lang="en-US" sz="2600" dirty="0"/>
              <a:t>(HR &gt;120/ min)</a:t>
            </a:r>
          </a:p>
          <a:p>
            <a:pPr marL="342900" indent="-342900">
              <a:spcBef>
                <a:spcPts val="1224"/>
              </a:spcBef>
              <a:spcAft>
                <a:spcPts val="1800"/>
              </a:spcAft>
              <a:buFont typeface="Arial"/>
              <a:buChar char="•"/>
            </a:pPr>
            <a:r>
              <a:rPr lang="en-US" sz="2600" dirty="0"/>
              <a:t>Hypotension (SBP &lt; 90 mm of Hg</a:t>
            </a:r>
            <a:r>
              <a:rPr lang="en-US" sz="2600" dirty="0" smtClean="0"/>
              <a:t>)</a:t>
            </a:r>
          </a:p>
          <a:p>
            <a:pPr marL="342900" indent="-342900">
              <a:spcBef>
                <a:spcPts val="1224"/>
              </a:spcBef>
              <a:spcAft>
                <a:spcPts val="1800"/>
              </a:spcAft>
              <a:buFont typeface="Arial"/>
              <a:buChar char="•"/>
            </a:pPr>
            <a:r>
              <a:rPr lang="en-US" sz="2600" dirty="0" smtClean="0"/>
              <a:t>PaO2 </a:t>
            </a:r>
            <a:r>
              <a:rPr lang="en-US" sz="2600" dirty="0"/>
              <a:t>&lt;50 mm Hg on room air or SpO2 &lt;90% on </a:t>
            </a:r>
            <a:r>
              <a:rPr lang="en-US" sz="2600" dirty="0" smtClean="0"/>
              <a:t>supplemental oxygen </a:t>
            </a:r>
            <a:r>
              <a:rPr lang="en-US" sz="2600" dirty="0"/>
              <a:t>of 6 </a:t>
            </a:r>
            <a:r>
              <a:rPr lang="en-US" sz="2600" dirty="0" err="1"/>
              <a:t>Lpm</a:t>
            </a:r>
            <a:r>
              <a:rPr lang="en-US" sz="2600" dirty="0"/>
              <a:t>.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2575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Need for ICU care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00204" cy="4373563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600" dirty="0"/>
              <a:t>Confusion.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 smtClean="0"/>
              <a:t>Leukopenia and Thrombocytopenia</a:t>
            </a:r>
            <a:r>
              <a:rPr lang="en-US" sz="2600" dirty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 smtClean="0"/>
              <a:t>Uremia</a:t>
            </a:r>
            <a:endParaRPr lang="en-US" sz="2600" dirty="0"/>
          </a:p>
          <a:p>
            <a:pPr marL="342900" indent="-342900">
              <a:buFont typeface="Arial"/>
              <a:buChar char="•"/>
            </a:pPr>
            <a:r>
              <a:rPr lang="en-US" sz="2600" dirty="0" err="1" smtClean="0"/>
              <a:t>Multilobar</a:t>
            </a:r>
            <a:r>
              <a:rPr lang="en-US" sz="2600" dirty="0" smtClean="0"/>
              <a:t> </a:t>
            </a:r>
            <a:r>
              <a:rPr lang="en-US" sz="2600" dirty="0"/>
              <a:t>infiltrates.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 smtClean="0"/>
              <a:t>Hypotension </a:t>
            </a:r>
            <a:r>
              <a:rPr lang="en-US" sz="2600" dirty="0"/>
              <a:t>requiring fluid resuscitation.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 smtClean="0"/>
              <a:t>Hypothermia</a:t>
            </a:r>
            <a:r>
              <a:rPr lang="en-US" sz="2600" dirty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 smtClean="0"/>
              <a:t>Quick sequential </a:t>
            </a:r>
            <a:r>
              <a:rPr lang="en-US" sz="2600" dirty="0"/>
              <a:t>organ failure assessment (</a:t>
            </a:r>
            <a:r>
              <a:rPr lang="en-US" sz="2600" dirty="0" err="1"/>
              <a:t>qSOFA</a:t>
            </a:r>
            <a:r>
              <a:rPr lang="en-US" sz="2600" dirty="0"/>
              <a:t>) &gt; 2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39913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466189" cy="108444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Personnel and responsibilities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7162"/>
            <a:ext cx="8090360" cy="517958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b="1" i="1" dirty="0" smtClean="0"/>
              <a:t>Doctors </a:t>
            </a:r>
            <a:r>
              <a:rPr lang="mr-IN" sz="2400" dirty="0" smtClean="0"/>
              <a:t>–</a:t>
            </a:r>
            <a:r>
              <a:rPr lang="en-US" sz="2400" dirty="0" smtClean="0"/>
              <a:t> perform procedures, follow patients, communicate with in charge and modify management. Ensure follow up of protocols</a:t>
            </a:r>
          </a:p>
          <a:p>
            <a:pPr>
              <a:spcAft>
                <a:spcPts val="600"/>
              </a:spcAft>
            </a:pPr>
            <a:r>
              <a:rPr lang="en-US" sz="2400" b="1" i="1" dirty="0" smtClean="0"/>
              <a:t>Nurses</a:t>
            </a:r>
            <a:r>
              <a:rPr lang="en-US" sz="2400" dirty="0" smtClean="0"/>
              <a:t> </a:t>
            </a:r>
            <a:r>
              <a:rPr lang="mr-IN" sz="2400" dirty="0" smtClean="0"/>
              <a:t>–</a:t>
            </a:r>
            <a:r>
              <a:rPr lang="en-US" sz="2400" dirty="0" smtClean="0"/>
              <a:t> indent and maintenance of drugs and </a:t>
            </a:r>
            <a:r>
              <a:rPr lang="en-US" sz="2400" dirty="0" err="1" smtClean="0"/>
              <a:t>equipments</a:t>
            </a:r>
            <a:r>
              <a:rPr lang="en-US" sz="2400" dirty="0" smtClean="0"/>
              <a:t>, drawing blood..</a:t>
            </a:r>
            <a:r>
              <a:rPr lang="en-US" sz="2400" dirty="0" err="1" smtClean="0"/>
              <a:t>etc</a:t>
            </a: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b="1" i="1" dirty="0" smtClean="0"/>
              <a:t>Group D</a:t>
            </a:r>
            <a:r>
              <a:rPr lang="en-US" sz="2400" dirty="0" smtClean="0"/>
              <a:t> </a:t>
            </a:r>
            <a:r>
              <a:rPr lang="mr-IN" sz="2400" dirty="0" smtClean="0"/>
              <a:t>–</a:t>
            </a:r>
            <a:r>
              <a:rPr lang="en-US" sz="2400" dirty="0" smtClean="0"/>
              <a:t> setting bed, cleaning of premises, disposal of waste, delivery of food to patients.</a:t>
            </a:r>
          </a:p>
          <a:p>
            <a:pPr>
              <a:spcAft>
                <a:spcPts val="600"/>
              </a:spcAft>
            </a:pPr>
            <a:r>
              <a:rPr lang="en-US" sz="2400" b="1" i="1" dirty="0" smtClean="0"/>
              <a:t>Role of radiologist</a:t>
            </a:r>
            <a:r>
              <a:rPr lang="en-US" sz="2400" dirty="0" smtClean="0"/>
              <a:t> </a:t>
            </a:r>
            <a:r>
              <a:rPr lang="mr-IN" sz="2400" dirty="0" smtClean="0"/>
              <a:t>–</a:t>
            </a:r>
            <a:r>
              <a:rPr lang="en-US" sz="2400" dirty="0" smtClean="0"/>
              <a:t> x ray, USG CT </a:t>
            </a:r>
            <a:r>
              <a:rPr lang="en-US" sz="2400" dirty="0" err="1" smtClean="0"/>
              <a:t>Scan..minimize</a:t>
            </a:r>
            <a:r>
              <a:rPr lang="en-US" sz="2400" dirty="0" smtClean="0"/>
              <a:t> patient movement.</a:t>
            </a:r>
          </a:p>
          <a:p>
            <a:pPr>
              <a:spcAft>
                <a:spcPts val="600"/>
              </a:spcAft>
            </a:pPr>
            <a:r>
              <a:rPr lang="en-US" sz="2400" b="1" i="1" dirty="0" smtClean="0"/>
              <a:t>Duty shifts </a:t>
            </a:r>
            <a:r>
              <a:rPr lang="mr-IN" sz="2400" dirty="0" smtClean="0"/>
              <a:t>–</a:t>
            </a:r>
            <a:r>
              <a:rPr lang="en-US" sz="2400" dirty="0" smtClean="0"/>
              <a:t> 6 </a:t>
            </a:r>
            <a:r>
              <a:rPr lang="en-US" sz="2400" dirty="0" err="1" smtClean="0"/>
              <a:t>hrs</a:t>
            </a:r>
            <a:r>
              <a:rPr lang="en-US" sz="2400" dirty="0" smtClean="0"/>
              <a:t> with full PPE.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Fogging, dehydration..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441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14" y="152718"/>
            <a:ext cx="8428562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Pathophysiology relevant to ICU management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413" y="1524318"/>
            <a:ext cx="8626493" cy="5205842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600" dirty="0" smtClean="0"/>
              <a:t>Initial reports </a:t>
            </a:r>
            <a:r>
              <a:rPr lang="mr-IN" sz="2600" dirty="0" smtClean="0"/>
              <a:t>–</a:t>
            </a:r>
            <a:r>
              <a:rPr lang="en-US" sz="2600" dirty="0" smtClean="0"/>
              <a:t> </a:t>
            </a:r>
          </a:p>
          <a:p>
            <a:pPr marL="800100" lvl="1" indent="-342900">
              <a:buFont typeface="Arial"/>
              <a:buChar char="•"/>
            </a:pPr>
            <a:r>
              <a:rPr lang="en-US" sz="2600" dirty="0" smtClean="0"/>
              <a:t>binding of virus to respiratory epithelium and penetration</a:t>
            </a:r>
          </a:p>
          <a:p>
            <a:pPr marL="800100" lvl="1" indent="-342900">
              <a:buFont typeface="Arial"/>
              <a:buChar char="•"/>
            </a:pPr>
            <a:r>
              <a:rPr lang="en-US" sz="2600" dirty="0" smtClean="0"/>
              <a:t>Macrophage infiltration , exudation and alveolar damage. 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 smtClean="0"/>
              <a:t>Present evidence </a:t>
            </a:r>
            <a:r>
              <a:rPr lang="mr-IN" sz="2600" dirty="0"/>
              <a:t>–</a:t>
            </a:r>
            <a:r>
              <a:rPr lang="en-US" sz="2600" dirty="0"/>
              <a:t> </a:t>
            </a:r>
          </a:p>
          <a:p>
            <a:pPr marL="800100" lvl="1" indent="-342900">
              <a:buFont typeface="Arial"/>
              <a:buChar char="•"/>
            </a:pPr>
            <a:r>
              <a:rPr lang="en-US" sz="2600" dirty="0" smtClean="0"/>
              <a:t>New evidence based on autopsies of deceased patients</a:t>
            </a:r>
          </a:p>
          <a:p>
            <a:pPr marL="800100" lvl="1" indent="-342900">
              <a:buFont typeface="Arial"/>
              <a:buChar char="•"/>
            </a:pPr>
            <a:r>
              <a:rPr lang="en-US" sz="2600" dirty="0" smtClean="0"/>
              <a:t>Lung damage due to extensive pulmonary thrombosis</a:t>
            </a:r>
          </a:p>
          <a:p>
            <a:pPr marL="800100" lvl="1" indent="-342900">
              <a:buFont typeface="Arial"/>
              <a:buChar char="•"/>
            </a:pPr>
            <a:r>
              <a:rPr lang="en-US" sz="2600" dirty="0" smtClean="0"/>
              <a:t>Virus attack on beta chain of </a:t>
            </a:r>
            <a:r>
              <a:rPr lang="en-US" sz="2600" dirty="0" err="1" smtClean="0"/>
              <a:t>heme</a:t>
            </a:r>
            <a:r>
              <a:rPr lang="en-US" sz="2600" dirty="0" smtClean="0"/>
              <a:t> and blockade of oxygen binding</a:t>
            </a:r>
          </a:p>
          <a:p>
            <a:pPr marL="800100" lvl="1" indent="-342900">
              <a:buFont typeface="Arial"/>
              <a:buChar char="•"/>
            </a:pPr>
            <a:r>
              <a:rPr lang="en-US" sz="2600" dirty="0" err="1" smtClean="0"/>
              <a:t>Leisman</a:t>
            </a:r>
            <a:r>
              <a:rPr lang="en-US" sz="2600" dirty="0" smtClean="0"/>
              <a:t> et al. Intensive care 2020</a:t>
            </a:r>
            <a:endParaRPr lang="en-US" sz="2400" dirty="0" smtClean="0"/>
          </a:p>
          <a:p>
            <a:pPr marL="800100" lvl="1" indent="-342900">
              <a:buFont typeface="Arial"/>
              <a:buChar char="•"/>
            </a:pPr>
            <a:endParaRPr lang="en-US" sz="2600" dirty="0"/>
          </a:p>
        </p:txBody>
      </p:sp>
      <p:pic>
        <p:nvPicPr>
          <p:cNvPr id="4" name="Picture 3" descr="IMG-20200527-WA00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1167950"/>
            <a:ext cx="6794500" cy="44240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2385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9">
      <a:dk1>
        <a:srgbClr val="2F2B20"/>
      </a:dk1>
      <a:lt1>
        <a:srgbClr val="FFFFFF"/>
      </a:lt1>
      <a:dk2>
        <a:srgbClr val="5D531A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1402</TotalTime>
  <Words>2972</Words>
  <Application>Microsoft Macintosh PowerPoint</Application>
  <PresentationFormat>On-screen Show (4:3)</PresentationFormat>
  <Paragraphs>406</Paragraphs>
  <Slides>57</Slides>
  <Notes>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Adjacency</vt:lpstr>
      <vt:lpstr>INTENSIVE CARE MANAGEMENT IN COVID PATIENTS-AN UPDATE</vt:lpstr>
      <vt:lpstr>Disclaimer</vt:lpstr>
      <vt:lpstr>Disease burden…</vt:lpstr>
      <vt:lpstr>Disease burden…</vt:lpstr>
      <vt:lpstr>Introduction</vt:lpstr>
      <vt:lpstr>Need for ICU care</vt:lpstr>
      <vt:lpstr>Need for ICU care</vt:lpstr>
      <vt:lpstr>Personnel and responsibilities</vt:lpstr>
      <vt:lpstr>Pathophysiology relevant to ICU management</vt:lpstr>
      <vt:lpstr>Coagulation and COVID 19</vt:lpstr>
      <vt:lpstr>Low lung weight vs High lung weight</vt:lpstr>
      <vt:lpstr>New insights….</vt:lpstr>
      <vt:lpstr>Respiratory care</vt:lpstr>
      <vt:lpstr>Oxygenation targets</vt:lpstr>
      <vt:lpstr>Oxygen therapy</vt:lpstr>
      <vt:lpstr>High flow nasal oxygen therapy</vt:lpstr>
      <vt:lpstr>High flow nasal oxygen therapy</vt:lpstr>
      <vt:lpstr>PowerPoint Presentation</vt:lpstr>
      <vt:lpstr>Early Awake proning with HFNC</vt:lpstr>
      <vt:lpstr>Awake proning and intubation</vt:lpstr>
      <vt:lpstr>PowerPoint Presentation</vt:lpstr>
      <vt:lpstr>HFNC v/s NIV</vt:lpstr>
      <vt:lpstr>NIV initiation…</vt:lpstr>
      <vt:lpstr>NIV in COVID 19</vt:lpstr>
      <vt:lpstr>NIV with proning</vt:lpstr>
      <vt:lpstr>When to intubate</vt:lpstr>
      <vt:lpstr>Technique of intubation</vt:lpstr>
      <vt:lpstr>Prerequisites</vt:lpstr>
      <vt:lpstr>Preparation…</vt:lpstr>
      <vt:lpstr>Preparation…</vt:lpstr>
      <vt:lpstr>Intubation</vt:lpstr>
      <vt:lpstr>Intubation</vt:lpstr>
      <vt:lpstr>Intubation…</vt:lpstr>
      <vt:lpstr>Basic respiratory care</vt:lpstr>
      <vt:lpstr>Invasive ventilation</vt:lpstr>
      <vt:lpstr>Invasive ventilation</vt:lpstr>
      <vt:lpstr>Invasive ventilation</vt:lpstr>
      <vt:lpstr>Prone ventilation</vt:lpstr>
      <vt:lpstr>Prone ventilation</vt:lpstr>
      <vt:lpstr>Prone ventilation</vt:lpstr>
      <vt:lpstr>Ventilator monitoring…</vt:lpstr>
      <vt:lpstr>Lung USG in Covid 19</vt:lpstr>
      <vt:lpstr>Cytokine storm (sHLH syndrome)</vt:lpstr>
      <vt:lpstr>Treatment protocol</vt:lpstr>
      <vt:lpstr>Treatment protocol</vt:lpstr>
      <vt:lpstr>Treatment protocol…</vt:lpstr>
      <vt:lpstr>Remdesvir </vt:lpstr>
      <vt:lpstr>Treatment protocol…</vt:lpstr>
      <vt:lpstr>Criteria to be fulfilled for Tocilizumab</vt:lpstr>
      <vt:lpstr>ICU care</vt:lpstr>
      <vt:lpstr>ICU care</vt:lpstr>
      <vt:lpstr>ICU care</vt:lpstr>
      <vt:lpstr>ICU care</vt:lpstr>
      <vt:lpstr>Logistics and support</vt:lpstr>
      <vt:lpstr>Logistics and support</vt:lpstr>
      <vt:lpstr>What matters…..</vt:lpstr>
      <vt:lpstr>PowerPoint Presentation</vt:lpstr>
    </vt:vector>
  </TitlesOfParts>
  <Company>Victoria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Sudheesh Kannan</dc:creator>
  <cp:lastModifiedBy>Sudheesh Kannan</cp:lastModifiedBy>
  <cp:revision>38</cp:revision>
  <dcterms:created xsi:type="dcterms:W3CDTF">2021-05-15T14:59:36Z</dcterms:created>
  <dcterms:modified xsi:type="dcterms:W3CDTF">2021-05-17T09:23:46Z</dcterms:modified>
</cp:coreProperties>
</file>